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27" r:id="rId32"/>
    <p:sldId id="307" r:id="rId33"/>
    <p:sldId id="308" r:id="rId34"/>
    <p:sldId id="309" r:id="rId35"/>
    <p:sldId id="328" r:id="rId36"/>
    <p:sldId id="311" r:id="rId37"/>
    <p:sldId id="312" r:id="rId38"/>
    <p:sldId id="313" r:id="rId39"/>
    <p:sldId id="314" r:id="rId40"/>
    <p:sldId id="315" r:id="rId41"/>
    <p:sldId id="316" r:id="rId42"/>
    <p:sldId id="317" r:id="rId43"/>
    <p:sldId id="318" r:id="rId44"/>
    <p:sldId id="319" r:id="rId45"/>
    <p:sldId id="320" r:id="rId46"/>
    <p:sldId id="321" r:id="rId47"/>
    <p:sldId id="323" r:id="rId48"/>
    <p:sldId id="325" r:id="rId49"/>
  </p:sldIdLst>
  <p:sldSz cx="9144000" cy="6858000" type="screen4x3"/>
  <p:notesSz cx="7315200" cy="96012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3399FF"/>
    <a:srgbClr val="77A5D3"/>
    <a:srgbClr val="6297CC"/>
    <a:srgbClr val="4C88C4"/>
    <a:srgbClr val="88B0D8"/>
    <a:srgbClr val="4382C1"/>
    <a:srgbClr val="3C79B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8098" autoAdjust="0"/>
  </p:normalViewPr>
  <p:slideViewPr>
    <p:cSldViewPr snapToObjects="1">
      <p:cViewPr varScale="1">
        <p:scale>
          <a:sx n="68" d="100"/>
          <a:sy n="68" d="100"/>
        </p:scale>
        <p:origin x="-73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282"/>
    </p:cViewPr>
  </p:sorterViewPr>
  <p:notesViewPr>
    <p:cSldViewPr snapToObject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F28025-7424-4A71-B815-EFB20F6450F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952791F-D477-4362-982F-E0B163059C34}">
      <dgm:prSet/>
      <dgm:spPr/>
      <dgm:t>
        <a:bodyPr/>
        <a:lstStyle/>
        <a:p>
          <a:pPr algn="l" rtl="0"/>
          <a:r>
            <a:rPr lang="en-US" dirty="0" smtClean="0"/>
            <a:t>Distinct from other forms of mining, due to that fact that it does not require extractive methods that include tunneling into the earth. Occurs at the soil surface. </a:t>
          </a:r>
          <a:endParaRPr lang="en-US" dirty="0"/>
        </a:p>
      </dgm:t>
    </dgm:pt>
    <dgm:pt modelId="{CD0691CE-AF24-4326-859F-3B2173E4CDE7}" type="parTrans" cxnId="{9C471F62-37BD-4156-A568-A9DE3EE34DAD}">
      <dgm:prSet/>
      <dgm:spPr/>
      <dgm:t>
        <a:bodyPr/>
        <a:lstStyle/>
        <a:p>
          <a:endParaRPr lang="en-US"/>
        </a:p>
      </dgm:t>
    </dgm:pt>
    <dgm:pt modelId="{B875D96C-BB5C-4DEE-9178-A4D333F7E1AB}" type="sibTrans" cxnId="{9C471F62-37BD-4156-A568-A9DE3EE34DAD}">
      <dgm:prSet/>
      <dgm:spPr/>
      <dgm:t>
        <a:bodyPr/>
        <a:lstStyle/>
        <a:p>
          <a:endParaRPr lang="en-US"/>
        </a:p>
      </dgm:t>
    </dgm:pt>
    <dgm:pt modelId="{457F2EC2-0E3D-4DB1-A926-AE6AD63BC14E}">
      <dgm:prSet/>
      <dgm:spPr/>
      <dgm:t>
        <a:bodyPr/>
        <a:lstStyle/>
        <a:p>
          <a:pPr rtl="0"/>
          <a:r>
            <a:rPr lang="en-US" dirty="0" smtClean="0"/>
            <a:t>Destruction of the topographical landscape</a:t>
          </a:r>
          <a:endParaRPr lang="en-US" dirty="0"/>
        </a:p>
      </dgm:t>
    </dgm:pt>
    <dgm:pt modelId="{60A52C68-56EB-4AD8-A4B8-68257F3A7036}" type="parTrans" cxnId="{59C61354-FE8F-497A-9EA9-C321B21D473D}">
      <dgm:prSet/>
      <dgm:spPr/>
      <dgm:t>
        <a:bodyPr/>
        <a:lstStyle/>
        <a:p>
          <a:endParaRPr lang="en-US"/>
        </a:p>
      </dgm:t>
    </dgm:pt>
    <dgm:pt modelId="{1151C16D-DBF1-403D-ABB2-E99A669E4ECC}" type="sibTrans" cxnId="{59C61354-FE8F-497A-9EA9-C321B21D473D}">
      <dgm:prSet/>
      <dgm:spPr/>
      <dgm:t>
        <a:bodyPr/>
        <a:lstStyle/>
        <a:p>
          <a:endParaRPr lang="en-US"/>
        </a:p>
      </dgm:t>
    </dgm:pt>
    <dgm:pt modelId="{3985EA89-07CD-4D1D-AA55-791C314F515A}">
      <dgm:prSet/>
      <dgm:spPr/>
      <dgm:t>
        <a:bodyPr/>
        <a:lstStyle/>
        <a:p>
          <a:pPr rtl="0"/>
          <a:r>
            <a:rPr lang="en-US" dirty="0" smtClean="0"/>
            <a:t>Degradation of ecological communities</a:t>
          </a:r>
          <a:endParaRPr lang="en-US" dirty="0"/>
        </a:p>
      </dgm:t>
    </dgm:pt>
    <dgm:pt modelId="{E07549E9-E628-4971-9A6B-4C645F8573B3}" type="parTrans" cxnId="{18C79464-73FA-49EA-AFA1-94D7EB6911BF}">
      <dgm:prSet/>
      <dgm:spPr/>
      <dgm:t>
        <a:bodyPr/>
        <a:lstStyle/>
        <a:p>
          <a:endParaRPr lang="en-US"/>
        </a:p>
      </dgm:t>
    </dgm:pt>
    <dgm:pt modelId="{B01330A1-43E2-4D1E-A919-1FE509ED3C59}" type="sibTrans" cxnId="{18C79464-73FA-49EA-AFA1-94D7EB6911BF}">
      <dgm:prSet/>
      <dgm:spPr/>
      <dgm:t>
        <a:bodyPr/>
        <a:lstStyle/>
        <a:p>
          <a:endParaRPr lang="en-US"/>
        </a:p>
      </dgm:t>
    </dgm:pt>
    <dgm:pt modelId="{15693C5D-BCE6-4658-8433-8A91E495A8D1}">
      <dgm:prSet/>
      <dgm:spPr/>
      <dgm:t>
        <a:bodyPr/>
        <a:lstStyle/>
        <a:p>
          <a:pPr rtl="0"/>
          <a:r>
            <a:rPr lang="en-US" dirty="0" smtClean="0"/>
            <a:t>Degradation of water quality</a:t>
          </a:r>
          <a:endParaRPr lang="en-US" dirty="0"/>
        </a:p>
      </dgm:t>
    </dgm:pt>
    <dgm:pt modelId="{29D63115-94EC-49DF-B5EC-067674CA4D5A}" type="parTrans" cxnId="{4E5E3435-6AB5-460D-9589-10A57572C6A4}">
      <dgm:prSet/>
      <dgm:spPr/>
      <dgm:t>
        <a:bodyPr/>
        <a:lstStyle/>
        <a:p>
          <a:endParaRPr lang="en-US"/>
        </a:p>
      </dgm:t>
    </dgm:pt>
    <dgm:pt modelId="{F435633A-4D1A-42F4-A8A4-23C84185DACC}" type="sibTrans" cxnId="{4E5E3435-6AB5-460D-9589-10A57572C6A4}">
      <dgm:prSet/>
      <dgm:spPr/>
      <dgm:t>
        <a:bodyPr/>
        <a:lstStyle/>
        <a:p>
          <a:endParaRPr lang="en-US"/>
        </a:p>
      </dgm:t>
    </dgm:pt>
    <dgm:pt modelId="{89055FA8-6C85-423A-98FB-B0D3E01FEE87}">
      <dgm:prSet/>
      <dgm:spPr/>
      <dgm:t>
        <a:bodyPr/>
        <a:lstStyle/>
        <a:p>
          <a:pPr rtl="0"/>
          <a:r>
            <a:rPr lang="en-US" dirty="0" smtClean="0"/>
            <a:t>Destruction of agricultural and forest lands</a:t>
          </a:r>
          <a:endParaRPr lang="en-US" dirty="0"/>
        </a:p>
      </dgm:t>
    </dgm:pt>
    <dgm:pt modelId="{3B337C97-7B97-45D6-93E3-40902AE9710C}" type="parTrans" cxnId="{8C3896AF-FF24-4F5D-A764-8D63B1C51DBB}">
      <dgm:prSet/>
      <dgm:spPr/>
      <dgm:t>
        <a:bodyPr/>
        <a:lstStyle/>
        <a:p>
          <a:endParaRPr lang="en-US"/>
        </a:p>
      </dgm:t>
    </dgm:pt>
    <dgm:pt modelId="{5589881C-B301-4BBA-AEEB-7458CCF427BD}" type="sibTrans" cxnId="{8C3896AF-FF24-4F5D-A764-8D63B1C51DBB}">
      <dgm:prSet/>
      <dgm:spPr/>
      <dgm:t>
        <a:bodyPr/>
        <a:lstStyle/>
        <a:p>
          <a:endParaRPr lang="en-US"/>
        </a:p>
      </dgm:t>
    </dgm:pt>
    <dgm:pt modelId="{77AFFF31-467D-4822-934C-2719BA8914F9}">
      <dgm:prSet/>
      <dgm:spPr/>
      <dgm:t>
        <a:bodyPr/>
        <a:lstStyle/>
        <a:p>
          <a:pPr rtl="0"/>
          <a:r>
            <a:rPr lang="en-US" dirty="0" smtClean="0"/>
            <a:t>Noise pollution</a:t>
          </a:r>
          <a:endParaRPr lang="en-US" dirty="0"/>
        </a:p>
      </dgm:t>
    </dgm:pt>
    <dgm:pt modelId="{F832511D-DBE3-4791-929A-98A2E585B429}" type="parTrans" cxnId="{2A668AD4-175F-4D79-8E14-1667FEBA46C7}">
      <dgm:prSet/>
      <dgm:spPr/>
      <dgm:t>
        <a:bodyPr/>
        <a:lstStyle/>
        <a:p>
          <a:endParaRPr lang="en-US"/>
        </a:p>
      </dgm:t>
    </dgm:pt>
    <dgm:pt modelId="{9C0F2B70-7240-464B-A344-0E6C69E37424}" type="sibTrans" cxnId="{2A668AD4-175F-4D79-8E14-1667FEBA46C7}">
      <dgm:prSet/>
      <dgm:spPr/>
      <dgm:t>
        <a:bodyPr/>
        <a:lstStyle/>
        <a:p>
          <a:endParaRPr lang="en-US"/>
        </a:p>
      </dgm:t>
    </dgm:pt>
    <dgm:pt modelId="{BF8E6B39-0890-4A07-97A1-BCCCD8A5843B}">
      <dgm:prSet/>
      <dgm:spPr/>
      <dgm:t>
        <a:bodyPr/>
        <a:lstStyle/>
        <a:p>
          <a:pPr rtl="0"/>
          <a:r>
            <a:rPr lang="en-US" dirty="0" smtClean="0"/>
            <a:t>Air quality</a:t>
          </a:r>
          <a:endParaRPr lang="en-US" dirty="0"/>
        </a:p>
      </dgm:t>
    </dgm:pt>
    <dgm:pt modelId="{DCF61C38-F7A0-4C02-900A-56B51F4488AF}" type="parTrans" cxnId="{B64359A3-ECFA-4F66-8437-73B9309187FD}">
      <dgm:prSet/>
      <dgm:spPr/>
      <dgm:t>
        <a:bodyPr/>
        <a:lstStyle/>
        <a:p>
          <a:endParaRPr lang="en-US"/>
        </a:p>
      </dgm:t>
    </dgm:pt>
    <dgm:pt modelId="{569A8A38-ADE2-4BC1-8570-C42476D18AAA}" type="sibTrans" cxnId="{B64359A3-ECFA-4F66-8437-73B9309187FD}">
      <dgm:prSet/>
      <dgm:spPr/>
      <dgm:t>
        <a:bodyPr/>
        <a:lstStyle/>
        <a:p>
          <a:endParaRPr lang="en-US"/>
        </a:p>
      </dgm:t>
    </dgm:pt>
    <dgm:pt modelId="{33682461-117F-4449-AF20-49304EFB7634}">
      <dgm:prSet/>
      <dgm:spPr/>
      <dgm:t>
        <a:bodyPr/>
        <a:lstStyle/>
        <a:p>
          <a:pPr rtl="0"/>
          <a:r>
            <a:rPr lang="en-US" dirty="0" smtClean="0"/>
            <a:t>Sedimentation and erosion</a:t>
          </a:r>
          <a:endParaRPr lang="en-US" dirty="0"/>
        </a:p>
      </dgm:t>
    </dgm:pt>
    <dgm:pt modelId="{4079E53B-8493-422B-929A-02189E3D8ADF}" type="parTrans" cxnId="{A5291889-5DBE-4132-8DA7-3F75814C8E1B}">
      <dgm:prSet/>
      <dgm:spPr/>
      <dgm:t>
        <a:bodyPr/>
        <a:lstStyle/>
        <a:p>
          <a:endParaRPr lang="en-US"/>
        </a:p>
      </dgm:t>
    </dgm:pt>
    <dgm:pt modelId="{101D92C6-8DFE-4B9B-A6E6-B29763A2AEAC}" type="sibTrans" cxnId="{A5291889-5DBE-4132-8DA7-3F75814C8E1B}">
      <dgm:prSet/>
      <dgm:spPr/>
      <dgm:t>
        <a:bodyPr/>
        <a:lstStyle/>
        <a:p>
          <a:endParaRPr lang="en-US"/>
        </a:p>
      </dgm:t>
    </dgm:pt>
    <dgm:pt modelId="{12F3866A-C312-40AC-9359-399D6A5905D1}">
      <dgm:prSet/>
      <dgm:spPr/>
      <dgm:t>
        <a:bodyPr/>
        <a:lstStyle/>
        <a:p>
          <a:pPr rtl="0"/>
          <a:r>
            <a:rPr lang="en-US" dirty="0" smtClean="0"/>
            <a:t>Land subsidence</a:t>
          </a:r>
          <a:endParaRPr lang="en-US" dirty="0"/>
        </a:p>
      </dgm:t>
    </dgm:pt>
    <dgm:pt modelId="{53C1AD3F-2DAC-4C12-A1D2-DE575C499A74}" type="parTrans" cxnId="{E7CC164F-2032-432E-8265-ED9C6DE7AC57}">
      <dgm:prSet/>
      <dgm:spPr/>
      <dgm:t>
        <a:bodyPr/>
        <a:lstStyle/>
        <a:p>
          <a:endParaRPr lang="en-US"/>
        </a:p>
      </dgm:t>
    </dgm:pt>
    <dgm:pt modelId="{D2B8E290-58B1-493D-8FF3-4A44396165B3}" type="sibTrans" cxnId="{E7CC164F-2032-432E-8265-ED9C6DE7AC57}">
      <dgm:prSet/>
      <dgm:spPr/>
      <dgm:t>
        <a:bodyPr/>
        <a:lstStyle/>
        <a:p>
          <a:endParaRPr lang="en-US"/>
        </a:p>
      </dgm:t>
    </dgm:pt>
    <dgm:pt modelId="{C3A27D14-F0AD-4779-9634-B30AF60A7AC7}">
      <dgm:prSet/>
      <dgm:spPr/>
      <dgm:t>
        <a:bodyPr/>
        <a:lstStyle/>
        <a:p>
          <a:pPr rtl="0"/>
          <a:r>
            <a:rPr lang="en-US" dirty="0" smtClean="0"/>
            <a:t>Vibration from blasting and air blasts</a:t>
          </a:r>
          <a:endParaRPr lang="en-US" dirty="0"/>
        </a:p>
      </dgm:t>
    </dgm:pt>
    <dgm:pt modelId="{21ACFEC0-BFCD-4672-9A0C-1D1C29D23EAA}" type="parTrans" cxnId="{10066DC9-89C2-47E3-879E-978E32DF9EA7}">
      <dgm:prSet/>
      <dgm:spPr/>
      <dgm:t>
        <a:bodyPr/>
        <a:lstStyle/>
        <a:p>
          <a:endParaRPr lang="en-US"/>
        </a:p>
      </dgm:t>
    </dgm:pt>
    <dgm:pt modelId="{4E5599AB-13D6-4B2B-B5E8-30314B719E78}" type="sibTrans" cxnId="{10066DC9-89C2-47E3-879E-978E32DF9EA7}">
      <dgm:prSet/>
      <dgm:spPr/>
      <dgm:t>
        <a:bodyPr/>
        <a:lstStyle/>
        <a:p>
          <a:endParaRPr lang="en-US"/>
        </a:p>
      </dgm:t>
    </dgm:pt>
    <dgm:pt modelId="{405183C2-1E4E-4C6F-83BE-C2ECB6454345}">
      <dgm:prSet/>
      <dgm:spPr/>
      <dgm:t>
        <a:bodyPr/>
        <a:lstStyle/>
        <a:p>
          <a:pPr rtl="0"/>
          <a:r>
            <a:rPr lang="en-US" dirty="0" smtClean="0"/>
            <a:t>Old mines often converted into landfills</a:t>
          </a:r>
          <a:endParaRPr lang="en-US" dirty="0"/>
        </a:p>
      </dgm:t>
    </dgm:pt>
    <dgm:pt modelId="{93B68282-8FE4-476F-ABC2-5F41C4A351B0}" type="parTrans" cxnId="{64F53F63-7416-4641-A810-2C17B5E47DD5}">
      <dgm:prSet/>
      <dgm:spPr/>
      <dgm:t>
        <a:bodyPr/>
        <a:lstStyle/>
        <a:p>
          <a:endParaRPr lang="en-US"/>
        </a:p>
      </dgm:t>
    </dgm:pt>
    <dgm:pt modelId="{73633830-65A0-459E-9466-0F7FF9007AF4}" type="sibTrans" cxnId="{64F53F63-7416-4641-A810-2C17B5E47DD5}">
      <dgm:prSet/>
      <dgm:spPr/>
      <dgm:t>
        <a:bodyPr/>
        <a:lstStyle/>
        <a:p>
          <a:endParaRPr lang="en-US"/>
        </a:p>
      </dgm:t>
    </dgm:pt>
    <dgm:pt modelId="{768C1ECB-0254-435E-8DE4-48495EF642CC}" type="pres">
      <dgm:prSet presAssocID="{E9F28025-7424-4A71-B815-EFB20F6450FD}" presName="Name0" presStyleCnt="0">
        <dgm:presLayoutVars>
          <dgm:dir/>
          <dgm:animLvl val="lvl"/>
          <dgm:resizeHandles val="exact"/>
        </dgm:presLayoutVars>
      </dgm:prSet>
      <dgm:spPr/>
      <dgm:t>
        <a:bodyPr/>
        <a:lstStyle/>
        <a:p>
          <a:endParaRPr lang="en-US"/>
        </a:p>
      </dgm:t>
    </dgm:pt>
    <dgm:pt modelId="{454C308A-A652-4520-93E9-03011406CE60}" type="pres">
      <dgm:prSet presAssocID="{A952791F-D477-4362-982F-E0B163059C34}" presName="composite" presStyleCnt="0"/>
      <dgm:spPr/>
    </dgm:pt>
    <dgm:pt modelId="{4638E5D4-8929-4197-A02D-1196D90117A6}" type="pres">
      <dgm:prSet presAssocID="{A952791F-D477-4362-982F-E0B163059C34}" presName="parTx" presStyleLbl="alignNode1" presStyleIdx="0" presStyleCnt="1">
        <dgm:presLayoutVars>
          <dgm:chMax val="0"/>
          <dgm:chPref val="0"/>
          <dgm:bulletEnabled val="1"/>
        </dgm:presLayoutVars>
      </dgm:prSet>
      <dgm:spPr/>
      <dgm:t>
        <a:bodyPr/>
        <a:lstStyle/>
        <a:p>
          <a:endParaRPr lang="en-US"/>
        </a:p>
      </dgm:t>
    </dgm:pt>
    <dgm:pt modelId="{801A9B67-7E8A-4CC0-8F55-6A2DC0CFD982}" type="pres">
      <dgm:prSet presAssocID="{A952791F-D477-4362-982F-E0B163059C34}" presName="desTx" presStyleLbl="alignAccFollowNode1" presStyleIdx="0" presStyleCnt="1">
        <dgm:presLayoutVars>
          <dgm:bulletEnabled val="1"/>
        </dgm:presLayoutVars>
      </dgm:prSet>
      <dgm:spPr/>
      <dgm:t>
        <a:bodyPr/>
        <a:lstStyle/>
        <a:p>
          <a:endParaRPr lang="en-US"/>
        </a:p>
      </dgm:t>
    </dgm:pt>
  </dgm:ptLst>
  <dgm:cxnLst>
    <dgm:cxn modelId="{9C471F62-37BD-4156-A568-A9DE3EE34DAD}" srcId="{E9F28025-7424-4A71-B815-EFB20F6450FD}" destId="{A952791F-D477-4362-982F-E0B163059C34}" srcOrd="0" destOrd="0" parTransId="{CD0691CE-AF24-4326-859F-3B2173E4CDE7}" sibTransId="{B875D96C-BB5C-4DEE-9178-A4D333F7E1AB}"/>
    <dgm:cxn modelId="{2A668AD4-175F-4D79-8E14-1667FEBA46C7}" srcId="{A952791F-D477-4362-982F-E0B163059C34}" destId="{77AFFF31-467D-4822-934C-2719BA8914F9}" srcOrd="4" destOrd="0" parTransId="{F832511D-DBE3-4791-929A-98A2E585B429}" sibTransId="{9C0F2B70-7240-464B-A344-0E6C69E37424}"/>
    <dgm:cxn modelId="{626F9AE0-1057-45A9-B3FB-575D0E3D102D}" type="presOf" srcId="{33682461-117F-4449-AF20-49304EFB7634}" destId="{801A9B67-7E8A-4CC0-8F55-6A2DC0CFD982}" srcOrd="0" destOrd="6" presId="urn:microsoft.com/office/officeart/2005/8/layout/hList1"/>
    <dgm:cxn modelId="{E7CC164F-2032-432E-8265-ED9C6DE7AC57}" srcId="{A952791F-D477-4362-982F-E0B163059C34}" destId="{12F3866A-C312-40AC-9359-399D6A5905D1}" srcOrd="7" destOrd="0" parTransId="{53C1AD3F-2DAC-4C12-A1D2-DE575C499A74}" sibTransId="{D2B8E290-58B1-493D-8FF3-4A44396165B3}"/>
    <dgm:cxn modelId="{6A03DBA3-3B13-48A3-BC64-3C1F69AFC67E}" type="presOf" srcId="{C3A27D14-F0AD-4779-9634-B30AF60A7AC7}" destId="{801A9B67-7E8A-4CC0-8F55-6A2DC0CFD982}" srcOrd="0" destOrd="8" presId="urn:microsoft.com/office/officeart/2005/8/layout/hList1"/>
    <dgm:cxn modelId="{8C3896AF-FF24-4F5D-A764-8D63B1C51DBB}" srcId="{A952791F-D477-4362-982F-E0B163059C34}" destId="{89055FA8-6C85-423A-98FB-B0D3E01FEE87}" srcOrd="3" destOrd="0" parTransId="{3B337C97-7B97-45D6-93E3-40902AE9710C}" sibTransId="{5589881C-B301-4BBA-AEEB-7458CCF427BD}"/>
    <dgm:cxn modelId="{8822F560-A880-488C-9834-6153BCF055C3}" type="presOf" srcId="{89055FA8-6C85-423A-98FB-B0D3E01FEE87}" destId="{801A9B67-7E8A-4CC0-8F55-6A2DC0CFD982}" srcOrd="0" destOrd="3" presId="urn:microsoft.com/office/officeart/2005/8/layout/hList1"/>
    <dgm:cxn modelId="{B64359A3-ECFA-4F66-8437-73B9309187FD}" srcId="{A952791F-D477-4362-982F-E0B163059C34}" destId="{BF8E6B39-0890-4A07-97A1-BCCCD8A5843B}" srcOrd="5" destOrd="0" parTransId="{DCF61C38-F7A0-4C02-900A-56B51F4488AF}" sibTransId="{569A8A38-ADE2-4BC1-8570-C42476D18AAA}"/>
    <dgm:cxn modelId="{EA3224FA-5CE7-4F9F-AFA6-137CC05DCA1A}" type="presOf" srcId="{15693C5D-BCE6-4658-8433-8A91E495A8D1}" destId="{801A9B67-7E8A-4CC0-8F55-6A2DC0CFD982}" srcOrd="0" destOrd="2" presId="urn:microsoft.com/office/officeart/2005/8/layout/hList1"/>
    <dgm:cxn modelId="{18C79464-73FA-49EA-AFA1-94D7EB6911BF}" srcId="{A952791F-D477-4362-982F-E0B163059C34}" destId="{3985EA89-07CD-4D1D-AA55-791C314F515A}" srcOrd="1" destOrd="0" parTransId="{E07549E9-E628-4971-9A6B-4C645F8573B3}" sibTransId="{B01330A1-43E2-4D1E-A919-1FE509ED3C59}"/>
    <dgm:cxn modelId="{59C61354-FE8F-497A-9EA9-C321B21D473D}" srcId="{A952791F-D477-4362-982F-E0B163059C34}" destId="{457F2EC2-0E3D-4DB1-A926-AE6AD63BC14E}" srcOrd="0" destOrd="0" parTransId="{60A52C68-56EB-4AD8-A4B8-68257F3A7036}" sibTransId="{1151C16D-DBF1-403D-ABB2-E99A669E4ECC}"/>
    <dgm:cxn modelId="{10066DC9-89C2-47E3-879E-978E32DF9EA7}" srcId="{A952791F-D477-4362-982F-E0B163059C34}" destId="{C3A27D14-F0AD-4779-9634-B30AF60A7AC7}" srcOrd="8" destOrd="0" parTransId="{21ACFEC0-BFCD-4672-9A0C-1D1C29D23EAA}" sibTransId="{4E5599AB-13D6-4B2B-B5E8-30314B719E78}"/>
    <dgm:cxn modelId="{64F53F63-7416-4641-A810-2C17B5E47DD5}" srcId="{A952791F-D477-4362-982F-E0B163059C34}" destId="{405183C2-1E4E-4C6F-83BE-C2ECB6454345}" srcOrd="9" destOrd="0" parTransId="{93B68282-8FE4-476F-ABC2-5F41C4A351B0}" sibTransId="{73633830-65A0-459E-9466-0F7FF9007AF4}"/>
    <dgm:cxn modelId="{B38F14F0-5CDB-457B-84D6-4BB82B36D6B6}" type="presOf" srcId="{E9F28025-7424-4A71-B815-EFB20F6450FD}" destId="{768C1ECB-0254-435E-8DE4-48495EF642CC}" srcOrd="0" destOrd="0" presId="urn:microsoft.com/office/officeart/2005/8/layout/hList1"/>
    <dgm:cxn modelId="{A5291889-5DBE-4132-8DA7-3F75814C8E1B}" srcId="{A952791F-D477-4362-982F-E0B163059C34}" destId="{33682461-117F-4449-AF20-49304EFB7634}" srcOrd="6" destOrd="0" parTransId="{4079E53B-8493-422B-929A-02189E3D8ADF}" sibTransId="{101D92C6-8DFE-4B9B-A6E6-B29763A2AEAC}"/>
    <dgm:cxn modelId="{7750FA56-4A06-487A-A311-83631A0EA94D}" type="presOf" srcId="{3985EA89-07CD-4D1D-AA55-791C314F515A}" destId="{801A9B67-7E8A-4CC0-8F55-6A2DC0CFD982}" srcOrd="0" destOrd="1" presId="urn:microsoft.com/office/officeart/2005/8/layout/hList1"/>
    <dgm:cxn modelId="{E3DCC2D4-34E3-4534-8A29-029FE9A82696}" type="presOf" srcId="{12F3866A-C312-40AC-9359-399D6A5905D1}" destId="{801A9B67-7E8A-4CC0-8F55-6A2DC0CFD982}" srcOrd="0" destOrd="7" presId="urn:microsoft.com/office/officeart/2005/8/layout/hList1"/>
    <dgm:cxn modelId="{4E5E3435-6AB5-460D-9589-10A57572C6A4}" srcId="{A952791F-D477-4362-982F-E0B163059C34}" destId="{15693C5D-BCE6-4658-8433-8A91E495A8D1}" srcOrd="2" destOrd="0" parTransId="{29D63115-94EC-49DF-B5EC-067674CA4D5A}" sibTransId="{F435633A-4D1A-42F4-A8A4-23C84185DACC}"/>
    <dgm:cxn modelId="{0C999B02-6126-4B33-95E1-F7255EA62CBC}" type="presOf" srcId="{A952791F-D477-4362-982F-E0B163059C34}" destId="{4638E5D4-8929-4197-A02D-1196D90117A6}" srcOrd="0" destOrd="0" presId="urn:microsoft.com/office/officeart/2005/8/layout/hList1"/>
    <dgm:cxn modelId="{E04B56B6-B6E1-4604-955D-80B737FA0E00}" type="presOf" srcId="{77AFFF31-467D-4822-934C-2719BA8914F9}" destId="{801A9B67-7E8A-4CC0-8F55-6A2DC0CFD982}" srcOrd="0" destOrd="4" presId="urn:microsoft.com/office/officeart/2005/8/layout/hList1"/>
    <dgm:cxn modelId="{7388CE26-5179-4B12-AA48-27BE786174B2}" type="presOf" srcId="{457F2EC2-0E3D-4DB1-A926-AE6AD63BC14E}" destId="{801A9B67-7E8A-4CC0-8F55-6A2DC0CFD982}" srcOrd="0" destOrd="0" presId="urn:microsoft.com/office/officeart/2005/8/layout/hList1"/>
    <dgm:cxn modelId="{FBAD639F-8AE8-47AF-ABE0-C44EF422783A}" type="presOf" srcId="{405183C2-1E4E-4C6F-83BE-C2ECB6454345}" destId="{801A9B67-7E8A-4CC0-8F55-6A2DC0CFD982}" srcOrd="0" destOrd="9" presId="urn:microsoft.com/office/officeart/2005/8/layout/hList1"/>
    <dgm:cxn modelId="{F50D99DB-C20A-4523-9035-F413115B844C}" type="presOf" srcId="{BF8E6B39-0890-4A07-97A1-BCCCD8A5843B}" destId="{801A9B67-7E8A-4CC0-8F55-6A2DC0CFD982}" srcOrd="0" destOrd="5" presId="urn:microsoft.com/office/officeart/2005/8/layout/hList1"/>
    <dgm:cxn modelId="{8223E75F-3F42-4257-A972-6F5FC3FB5151}" type="presParOf" srcId="{768C1ECB-0254-435E-8DE4-48495EF642CC}" destId="{454C308A-A652-4520-93E9-03011406CE60}" srcOrd="0" destOrd="0" presId="urn:microsoft.com/office/officeart/2005/8/layout/hList1"/>
    <dgm:cxn modelId="{88F52387-5815-4F08-9E7A-95E04C2FED64}" type="presParOf" srcId="{454C308A-A652-4520-93E9-03011406CE60}" destId="{4638E5D4-8929-4197-A02D-1196D90117A6}" srcOrd="0" destOrd="0" presId="urn:microsoft.com/office/officeart/2005/8/layout/hList1"/>
    <dgm:cxn modelId="{E3507EF8-7A25-4FA2-8280-7E196A0C547C}" type="presParOf" srcId="{454C308A-A652-4520-93E9-03011406CE60}" destId="{801A9B67-7E8A-4CC0-8F55-6A2DC0CFD982}" srcOrd="1" destOrd="0" presId="urn:microsoft.com/office/officeart/2005/8/layout/hList1"/>
  </dgm:cxnLst>
  <dgm:bg/>
  <dgm:whole/>
</dgm:dataModel>
</file>

<file path=ppt/diagrams/data2.xml><?xml version="1.0" encoding="utf-8"?>
<dgm:dataModel xmlns:dgm="http://schemas.openxmlformats.org/drawingml/2006/diagram" xmlns:a="http://schemas.openxmlformats.org/drawingml/2006/main">
  <dgm:ptLst>
    <dgm:pt modelId="{0AA0DA0E-4B40-402E-982C-3BFAAB584CA5}" type="doc">
      <dgm:prSet loTypeId="urn:microsoft.com/office/officeart/2005/8/layout/radial3" loCatId="cycle" qsTypeId="urn:microsoft.com/office/officeart/2005/8/quickstyle/simple2" qsCatId="simple" csTypeId="urn:microsoft.com/office/officeart/2005/8/colors/accent0_1" csCatId="mainScheme" phldr="1"/>
      <dgm:spPr/>
      <dgm:t>
        <a:bodyPr/>
        <a:lstStyle/>
        <a:p>
          <a:endParaRPr lang="en-US"/>
        </a:p>
      </dgm:t>
    </dgm:pt>
    <dgm:pt modelId="{8D74752A-D58B-4BB4-B85B-E1396583B73F}">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2400" b="1" dirty="0" smtClean="0">
              <a:solidFill>
                <a:schemeClr val="tx1"/>
              </a:solidFill>
            </a:rPr>
            <a:t>EIA</a:t>
          </a:r>
          <a:endParaRPr lang="en-US" sz="2400" b="1" dirty="0">
            <a:solidFill>
              <a:schemeClr val="tx1"/>
            </a:solidFill>
          </a:endParaRPr>
        </a:p>
      </dgm:t>
    </dgm:pt>
    <dgm:pt modelId="{C6D37E29-7B2F-4C5B-AE23-985DD931099C}" type="parTrans" cxnId="{F0232DEF-EB8B-4FDD-A9C1-39A6C895AEA5}">
      <dgm:prSet/>
      <dgm:spPr/>
      <dgm:t>
        <a:bodyPr/>
        <a:lstStyle/>
        <a:p>
          <a:endParaRPr lang="en-US"/>
        </a:p>
      </dgm:t>
    </dgm:pt>
    <dgm:pt modelId="{9B234AA9-6412-493B-A411-25975661D1DF}" type="sibTrans" cxnId="{F0232DEF-EB8B-4FDD-A9C1-39A6C895AEA5}">
      <dgm:prSet/>
      <dgm:spPr/>
      <dgm:t>
        <a:bodyPr/>
        <a:lstStyle/>
        <a:p>
          <a:endParaRPr lang="en-US"/>
        </a:p>
      </dgm:t>
    </dgm:pt>
    <dgm:pt modelId="{17D9B5FF-FDC9-43F9-8807-2653D8D2749F}">
      <dgm:prSet phldrT="[Text]" custT="1"/>
      <dgm:spPr/>
      <dgm:t>
        <a:bodyPr/>
        <a:lstStyle/>
        <a:p>
          <a:r>
            <a:rPr lang="en-US" sz="2000" b="1" dirty="0" smtClean="0"/>
            <a:t>Transparency</a:t>
          </a:r>
          <a:endParaRPr lang="en-US" sz="2000" b="1" dirty="0"/>
        </a:p>
      </dgm:t>
    </dgm:pt>
    <dgm:pt modelId="{480560AC-CC09-4B93-9D08-63D09831B32D}" type="parTrans" cxnId="{B2B1D4E2-60D6-4C40-A343-2E4C58E58CEA}">
      <dgm:prSet/>
      <dgm:spPr/>
      <dgm:t>
        <a:bodyPr/>
        <a:lstStyle/>
        <a:p>
          <a:endParaRPr lang="en-US"/>
        </a:p>
      </dgm:t>
    </dgm:pt>
    <dgm:pt modelId="{FA580854-D48D-47E1-8B7C-E8E92F549A63}" type="sibTrans" cxnId="{B2B1D4E2-60D6-4C40-A343-2E4C58E58CEA}">
      <dgm:prSet/>
      <dgm:spPr/>
      <dgm:t>
        <a:bodyPr/>
        <a:lstStyle/>
        <a:p>
          <a:endParaRPr lang="en-US"/>
        </a:p>
      </dgm:t>
    </dgm:pt>
    <dgm:pt modelId="{C16B4EEE-4207-4F12-98ED-A1AB5801F772}">
      <dgm:prSet phldrT="[Text]" custT="1"/>
      <dgm:spPr/>
      <dgm:t>
        <a:bodyPr vert="horz"/>
        <a:lstStyle/>
        <a:p>
          <a:r>
            <a:rPr lang="en-US" sz="2400" b="1" dirty="0" smtClean="0"/>
            <a:t>Certainty</a:t>
          </a:r>
          <a:endParaRPr lang="en-US" sz="2400" b="1" dirty="0"/>
        </a:p>
      </dgm:t>
    </dgm:pt>
    <dgm:pt modelId="{1A23E658-6364-4D90-B6BD-F449084847D0}" type="parTrans" cxnId="{219C8804-A0BC-4DFD-856D-328726D674E5}">
      <dgm:prSet/>
      <dgm:spPr/>
      <dgm:t>
        <a:bodyPr/>
        <a:lstStyle/>
        <a:p>
          <a:endParaRPr lang="en-US"/>
        </a:p>
      </dgm:t>
    </dgm:pt>
    <dgm:pt modelId="{09341E0E-E9BE-449E-B258-4ED1E8BC9049}" type="sibTrans" cxnId="{219C8804-A0BC-4DFD-856D-328726D674E5}">
      <dgm:prSet/>
      <dgm:spPr/>
      <dgm:t>
        <a:bodyPr/>
        <a:lstStyle/>
        <a:p>
          <a:endParaRPr lang="en-US"/>
        </a:p>
      </dgm:t>
    </dgm:pt>
    <dgm:pt modelId="{1E56CA05-CA31-4342-B23C-238CF4F6C951}">
      <dgm:prSet phldrT="[Text]" custT="1"/>
      <dgm:spPr/>
      <dgm:t>
        <a:bodyPr vert="vert270"/>
        <a:lstStyle/>
        <a:p>
          <a:r>
            <a:rPr lang="en-US" sz="2400" b="1" dirty="0" smtClean="0"/>
            <a:t>Credibility</a:t>
          </a:r>
          <a:endParaRPr lang="en-US" sz="2400" b="1" dirty="0"/>
        </a:p>
      </dgm:t>
    </dgm:pt>
    <dgm:pt modelId="{B87C7CBE-CA85-4040-9040-D823763E2C6C}" type="parTrans" cxnId="{913BF4C0-65EF-442D-B645-6E214DDE4EA3}">
      <dgm:prSet/>
      <dgm:spPr/>
      <dgm:t>
        <a:bodyPr/>
        <a:lstStyle/>
        <a:p>
          <a:endParaRPr lang="en-US"/>
        </a:p>
      </dgm:t>
    </dgm:pt>
    <dgm:pt modelId="{1C3A72C8-CB49-4067-B239-6BA070F567BB}" type="sibTrans" cxnId="{913BF4C0-65EF-442D-B645-6E214DDE4EA3}">
      <dgm:prSet/>
      <dgm:spPr/>
      <dgm:t>
        <a:bodyPr/>
        <a:lstStyle/>
        <a:p>
          <a:endParaRPr lang="en-US"/>
        </a:p>
      </dgm:t>
    </dgm:pt>
    <dgm:pt modelId="{1432AC25-26F5-4373-836F-C739DD2C73B7}">
      <dgm:prSet phldrT="[Text]" custT="1"/>
      <dgm:spPr/>
      <dgm:t>
        <a:bodyPr vert="horz"/>
        <a:lstStyle/>
        <a:p>
          <a:r>
            <a:rPr lang="en-US" sz="2400" b="1" dirty="0" smtClean="0"/>
            <a:t>Cost-effectiveness</a:t>
          </a:r>
          <a:endParaRPr lang="en-US" sz="2400" b="1" dirty="0"/>
        </a:p>
      </dgm:t>
    </dgm:pt>
    <dgm:pt modelId="{BC301A87-BCD0-4D40-B167-9460DB5830E8}" type="parTrans" cxnId="{84B2217E-B728-45B9-B034-6A07556DD408}">
      <dgm:prSet/>
      <dgm:spPr/>
      <dgm:t>
        <a:bodyPr/>
        <a:lstStyle/>
        <a:p>
          <a:endParaRPr lang="en-US"/>
        </a:p>
      </dgm:t>
    </dgm:pt>
    <dgm:pt modelId="{F843AC12-9EE5-4358-BBAA-DB635BAC3584}" type="sibTrans" cxnId="{84B2217E-B728-45B9-B034-6A07556DD408}">
      <dgm:prSet/>
      <dgm:spPr/>
      <dgm:t>
        <a:bodyPr/>
        <a:lstStyle/>
        <a:p>
          <a:endParaRPr lang="en-US"/>
        </a:p>
      </dgm:t>
    </dgm:pt>
    <dgm:pt modelId="{E076C0D0-7CE9-41EB-A24D-1661349FCFF8}">
      <dgm:prSet phldrT="[Text]" custT="1"/>
      <dgm:spPr/>
      <dgm:t>
        <a:bodyPr vert="vert"/>
        <a:lstStyle/>
        <a:p>
          <a:r>
            <a:rPr lang="en-US" sz="2000" b="1" dirty="0" smtClean="0"/>
            <a:t>Participation</a:t>
          </a:r>
          <a:endParaRPr lang="en-US" sz="2000" b="1" dirty="0"/>
        </a:p>
      </dgm:t>
    </dgm:pt>
    <dgm:pt modelId="{C9500DFD-5C7D-40C1-A683-FBBD6C81DD40}" type="parTrans" cxnId="{4CAF729C-3024-4FA6-9E54-32697EC16784}">
      <dgm:prSet/>
      <dgm:spPr/>
      <dgm:t>
        <a:bodyPr/>
        <a:lstStyle/>
        <a:p>
          <a:endParaRPr lang="en-US"/>
        </a:p>
      </dgm:t>
    </dgm:pt>
    <dgm:pt modelId="{44368C16-D565-4200-A38C-213CCE2C099D}" type="sibTrans" cxnId="{4CAF729C-3024-4FA6-9E54-32697EC16784}">
      <dgm:prSet/>
      <dgm:spPr/>
      <dgm:t>
        <a:bodyPr/>
        <a:lstStyle/>
        <a:p>
          <a:endParaRPr lang="en-US"/>
        </a:p>
      </dgm:t>
    </dgm:pt>
    <dgm:pt modelId="{CDBC7DB1-910C-45E9-BC0F-05ACB76C7E02}">
      <dgm:prSet phldrT="[Text]" custT="1"/>
      <dgm:spPr/>
      <dgm:t>
        <a:bodyPr vert="horz"/>
        <a:lstStyle/>
        <a:p>
          <a:r>
            <a:rPr lang="en-US" sz="2400" b="1" dirty="0" smtClean="0"/>
            <a:t>Practicability</a:t>
          </a:r>
          <a:endParaRPr lang="en-US" sz="2400" b="1" dirty="0"/>
        </a:p>
      </dgm:t>
    </dgm:pt>
    <dgm:pt modelId="{4F91F8E7-9671-4B5E-AAE5-C11C55C91580}" type="parTrans" cxnId="{51D1CCDC-9372-4717-90BD-68F28ABA5AC4}">
      <dgm:prSet/>
      <dgm:spPr/>
      <dgm:t>
        <a:bodyPr/>
        <a:lstStyle/>
        <a:p>
          <a:endParaRPr lang="en-US"/>
        </a:p>
      </dgm:t>
    </dgm:pt>
    <dgm:pt modelId="{4A8C0E49-7038-4EDC-BA84-F9760D8EEC59}" type="sibTrans" cxnId="{51D1CCDC-9372-4717-90BD-68F28ABA5AC4}">
      <dgm:prSet/>
      <dgm:spPr/>
      <dgm:t>
        <a:bodyPr/>
        <a:lstStyle/>
        <a:p>
          <a:endParaRPr lang="en-US"/>
        </a:p>
      </dgm:t>
    </dgm:pt>
    <dgm:pt modelId="{7F01BCB2-FD50-4AEB-B1AA-832A1A26F951}">
      <dgm:prSet phldrT="[Text]" custT="1"/>
      <dgm:spPr/>
      <dgm:t>
        <a:bodyPr/>
        <a:lstStyle/>
        <a:p>
          <a:r>
            <a:rPr lang="en-US" sz="2000" b="1" dirty="0" smtClean="0"/>
            <a:t>Flexibility</a:t>
          </a:r>
          <a:endParaRPr lang="en-US" sz="2000" b="1" dirty="0"/>
        </a:p>
      </dgm:t>
    </dgm:pt>
    <dgm:pt modelId="{C0953A39-9ED1-4A89-A520-189701CD5478}" type="parTrans" cxnId="{E82573AF-BA8F-470C-8110-FD34E6B7F0AB}">
      <dgm:prSet/>
      <dgm:spPr/>
      <dgm:t>
        <a:bodyPr/>
        <a:lstStyle/>
        <a:p>
          <a:endParaRPr lang="en-US"/>
        </a:p>
      </dgm:t>
    </dgm:pt>
    <dgm:pt modelId="{B8E8FADC-E530-4ABC-8F9E-40E827379C8F}" type="sibTrans" cxnId="{E82573AF-BA8F-470C-8110-FD34E6B7F0AB}">
      <dgm:prSet/>
      <dgm:spPr/>
      <dgm:t>
        <a:bodyPr/>
        <a:lstStyle/>
        <a:p>
          <a:endParaRPr lang="en-US"/>
        </a:p>
      </dgm:t>
    </dgm:pt>
    <dgm:pt modelId="{1DBAE9A8-06B0-48D8-90BC-9030C8504F06}">
      <dgm:prSet phldrT="[Text]" custT="1"/>
      <dgm:spPr/>
      <dgm:t>
        <a:bodyPr/>
        <a:lstStyle/>
        <a:p>
          <a:r>
            <a:rPr lang="en-US" sz="2400" b="1" dirty="0" smtClean="0"/>
            <a:t>Accountability</a:t>
          </a:r>
          <a:endParaRPr lang="en-US" sz="2400" b="1" dirty="0"/>
        </a:p>
      </dgm:t>
    </dgm:pt>
    <dgm:pt modelId="{7125852C-4832-4A51-9720-37A68C2550D0}" type="sibTrans" cxnId="{0108E8BA-E78E-4C7E-9C71-ACD905C583FF}">
      <dgm:prSet/>
      <dgm:spPr/>
      <dgm:t>
        <a:bodyPr/>
        <a:lstStyle/>
        <a:p>
          <a:endParaRPr lang="en-US"/>
        </a:p>
      </dgm:t>
    </dgm:pt>
    <dgm:pt modelId="{CB37CE77-EEBF-4897-BA4E-2B289B4B9168}" type="parTrans" cxnId="{0108E8BA-E78E-4C7E-9C71-ACD905C583FF}">
      <dgm:prSet/>
      <dgm:spPr/>
      <dgm:t>
        <a:bodyPr/>
        <a:lstStyle/>
        <a:p>
          <a:endParaRPr lang="en-US"/>
        </a:p>
      </dgm:t>
    </dgm:pt>
    <dgm:pt modelId="{95777825-76C2-4B5F-A929-40C307E5057C}" type="pres">
      <dgm:prSet presAssocID="{0AA0DA0E-4B40-402E-982C-3BFAAB584CA5}" presName="composite" presStyleCnt="0">
        <dgm:presLayoutVars>
          <dgm:chMax val="1"/>
          <dgm:dir/>
          <dgm:resizeHandles val="exact"/>
        </dgm:presLayoutVars>
      </dgm:prSet>
      <dgm:spPr/>
      <dgm:t>
        <a:bodyPr/>
        <a:lstStyle/>
        <a:p>
          <a:endParaRPr lang="en-US"/>
        </a:p>
      </dgm:t>
    </dgm:pt>
    <dgm:pt modelId="{DAE5F72F-ADFC-461D-A671-D418D1D0B664}" type="pres">
      <dgm:prSet presAssocID="{0AA0DA0E-4B40-402E-982C-3BFAAB584CA5}" presName="radial" presStyleCnt="0">
        <dgm:presLayoutVars>
          <dgm:animLvl val="ctr"/>
        </dgm:presLayoutVars>
      </dgm:prSet>
      <dgm:spPr/>
    </dgm:pt>
    <dgm:pt modelId="{AF822CA7-5C0F-412F-804B-78100F2CBDA4}" type="pres">
      <dgm:prSet presAssocID="{8D74752A-D58B-4BB4-B85B-E1396583B73F}" presName="centerShape" presStyleLbl="vennNode1" presStyleIdx="0" presStyleCnt="9" custScaleX="102748" custScaleY="88710"/>
      <dgm:spPr/>
      <dgm:t>
        <a:bodyPr/>
        <a:lstStyle/>
        <a:p>
          <a:endParaRPr lang="en-US"/>
        </a:p>
      </dgm:t>
    </dgm:pt>
    <dgm:pt modelId="{61FFD4F0-137B-4D52-8B71-C47867DFC6D5}" type="pres">
      <dgm:prSet presAssocID="{17D9B5FF-FDC9-43F9-8807-2653D8D2749F}" presName="node" presStyleLbl="vennNode1" presStyleIdx="1" presStyleCnt="9" custScaleX="147388" custScaleY="109817">
        <dgm:presLayoutVars>
          <dgm:bulletEnabled val="1"/>
        </dgm:presLayoutVars>
      </dgm:prSet>
      <dgm:spPr/>
      <dgm:t>
        <a:bodyPr/>
        <a:lstStyle/>
        <a:p>
          <a:endParaRPr lang="en-US"/>
        </a:p>
      </dgm:t>
    </dgm:pt>
    <dgm:pt modelId="{8D11B459-C6C2-45BC-A141-4D4339D2CBCC}" type="pres">
      <dgm:prSet presAssocID="{C16B4EEE-4207-4F12-98ED-A1AB5801F772}" presName="node" presStyleLbl="vennNode1" presStyleIdx="2" presStyleCnt="9" custScaleX="121812" custScaleY="109817">
        <dgm:presLayoutVars>
          <dgm:bulletEnabled val="1"/>
        </dgm:presLayoutVars>
      </dgm:prSet>
      <dgm:spPr/>
      <dgm:t>
        <a:bodyPr/>
        <a:lstStyle/>
        <a:p>
          <a:endParaRPr lang="en-US"/>
        </a:p>
      </dgm:t>
    </dgm:pt>
    <dgm:pt modelId="{44776EFD-3789-4210-8445-EBB8DA4E9DDA}" type="pres">
      <dgm:prSet presAssocID="{E076C0D0-7CE9-41EB-A24D-1661349FCFF8}" presName="node" presStyleLbl="vennNode1" presStyleIdx="3" presStyleCnt="9" custScaleX="125395" custScaleY="134834">
        <dgm:presLayoutVars>
          <dgm:bulletEnabled val="1"/>
        </dgm:presLayoutVars>
      </dgm:prSet>
      <dgm:spPr/>
      <dgm:t>
        <a:bodyPr/>
        <a:lstStyle/>
        <a:p>
          <a:endParaRPr lang="en-US"/>
        </a:p>
      </dgm:t>
    </dgm:pt>
    <dgm:pt modelId="{6D4DC638-DC20-47E3-BECA-E11A24AB8BCD}" type="pres">
      <dgm:prSet presAssocID="{CDBC7DB1-910C-45E9-BC0F-05ACB76C7E02}" presName="node" presStyleLbl="vennNode1" presStyleIdx="4" presStyleCnt="9" custScaleX="183279" custScaleY="109817">
        <dgm:presLayoutVars>
          <dgm:bulletEnabled val="1"/>
        </dgm:presLayoutVars>
      </dgm:prSet>
      <dgm:spPr/>
      <dgm:t>
        <a:bodyPr/>
        <a:lstStyle/>
        <a:p>
          <a:endParaRPr lang="en-US"/>
        </a:p>
      </dgm:t>
    </dgm:pt>
    <dgm:pt modelId="{E9A13148-E8EF-475E-A810-7F5093B70042}" type="pres">
      <dgm:prSet presAssocID="{7F01BCB2-FD50-4AEB-B1AA-832A1A26F951}" presName="node" presStyleLbl="vennNode1" presStyleIdx="5" presStyleCnt="9" custScaleX="121812" custScaleY="109817">
        <dgm:presLayoutVars>
          <dgm:bulletEnabled val="1"/>
        </dgm:presLayoutVars>
      </dgm:prSet>
      <dgm:spPr/>
      <dgm:t>
        <a:bodyPr/>
        <a:lstStyle/>
        <a:p>
          <a:endParaRPr lang="en-US"/>
        </a:p>
      </dgm:t>
    </dgm:pt>
    <dgm:pt modelId="{52949143-4890-4102-82CE-507DF589266E}" type="pres">
      <dgm:prSet presAssocID="{1432AC25-26F5-4373-836F-C739DD2C73B7}" presName="node" presStyleLbl="vennNode1" presStyleIdx="6" presStyleCnt="9" custScaleX="176311" custScaleY="109817">
        <dgm:presLayoutVars>
          <dgm:bulletEnabled val="1"/>
        </dgm:presLayoutVars>
      </dgm:prSet>
      <dgm:spPr/>
      <dgm:t>
        <a:bodyPr/>
        <a:lstStyle/>
        <a:p>
          <a:endParaRPr lang="en-US"/>
        </a:p>
      </dgm:t>
    </dgm:pt>
    <dgm:pt modelId="{50977D0B-8518-4103-8D52-402335F66C82}" type="pres">
      <dgm:prSet presAssocID="{1E56CA05-CA31-4342-B23C-238CF4F6C951}" presName="node" presStyleLbl="vennNode1" presStyleIdx="7" presStyleCnt="9" custScaleX="121812" custScaleY="134834">
        <dgm:presLayoutVars>
          <dgm:bulletEnabled val="1"/>
        </dgm:presLayoutVars>
      </dgm:prSet>
      <dgm:spPr/>
      <dgm:t>
        <a:bodyPr/>
        <a:lstStyle/>
        <a:p>
          <a:endParaRPr lang="en-US"/>
        </a:p>
      </dgm:t>
    </dgm:pt>
    <dgm:pt modelId="{4AC8FCBB-699A-4169-84FE-9ECB0F6B1F3D}" type="pres">
      <dgm:prSet presAssocID="{1DBAE9A8-06B0-48D8-90BC-9030C8504F06}" presName="node" presStyleLbl="vennNode1" presStyleIdx="8" presStyleCnt="9" custScaleX="184776" custScaleY="109817">
        <dgm:presLayoutVars>
          <dgm:bulletEnabled val="1"/>
        </dgm:presLayoutVars>
      </dgm:prSet>
      <dgm:spPr/>
      <dgm:t>
        <a:bodyPr/>
        <a:lstStyle/>
        <a:p>
          <a:endParaRPr lang="en-US"/>
        </a:p>
      </dgm:t>
    </dgm:pt>
  </dgm:ptLst>
  <dgm:cxnLst>
    <dgm:cxn modelId="{07555D0C-39A2-4971-B7B6-FDE1C30D7715}" type="presOf" srcId="{8D74752A-D58B-4BB4-B85B-E1396583B73F}" destId="{AF822CA7-5C0F-412F-804B-78100F2CBDA4}" srcOrd="0" destOrd="0" presId="urn:microsoft.com/office/officeart/2005/8/layout/radial3"/>
    <dgm:cxn modelId="{2D1B3C28-75F5-4402-9FFB-E6CC13BAC19D}" type="presOf" srcId="{CDBC7DB1-910C-45E9-BC0F-05ACB76C7E02}" destId="{6D4DC638-DC20-47E3-BECA-E11A24AB8BCD}" srcOrd="0" destOrd="0" presId="urn:microsoft.com/office/officeart/2005/8/layout/radial3"/>
    <dgm:cxn modelId="{0108E8BA-E78E-4C7E-9C71-ACD905C583FF}" srcId="{8D74752A-D58B-4BB4-B85B-E1396583B73F}" destId="{1DBAE9A8-06B0-48D8-90BC-9030C8504F06}" srcOrd="7" destOrd="0" parTransId="{CB37CE77-EEBF-4897-BA4E-2B289B4B9168}" sibTransId="{7125852C-4832-4A51-9720-37A68C2550D0}"/>
    <dgm:cxn modelId="{4CAF729C-3024-4FA6-9E54-32697EC16784}" srcId="{8D74752A-D58B-4BB4-B85B-E1396583B73F}" destId="{E076C0D0-7CE9-41EB-A24D-1661349FCFF8}" srcOrd="2" destOrd="0" parTransId="{C9500DFD-5C7D-40C1-A683-FBBD6C81DD40}" sibTransId="{44368C16-D565-4200-A38C-213CCE2C099D}"/>
    <dgm:cxn modelId="{E82573AF-BA8F-470C-8110-FD34E6B7F0AB}" srcId="{8D74752A-D58B-4BB4-B85B-E1396583B73F}" destId="{7F01BCB2-FD50-4AEB-B1AA-832A1A26F951}" srcOrd="4" destOrd="0" parTransId="{C0953A39-9ED1-4A89-A520-189701CD5478}" sibTransId="{B8E8FADC-E530-4ABC-8F9E-40E827379C8F}"/>
    <dgm:cxn modelId="{A4C35456-384B-4252-87D6-78F742815F5A}" type="presOf" srcId="{C16B4EEE-4207-4F12-98ED-A1AB5801F772}" destId="{8D11B459-C6C2-45BC-A141-4D4339D2CBCC}" srcOrd="0" destOrd="0" presId="urn:microsoft.com/office/officeart/2005/8/layout/radial3"/>
    <dgm:cxn modelId="{B2B1D4E2-60D6-4C40-A343-2E4C58E58CEA}" srcId="{8D74752A-D58B-4BB4-B85B-E1396583B73F}" destId="{17D9B5FF-FDC9-43F9-8807-2653D8D2749F}" srcOrd="0" destOrd="0" parTransId="{480560AC-CC09-4B93-9D08-63D09831B32D}" sibTransId="{FA580854-D48D-47E1-8B7C-E8E92F549A63}"/>
    <dgm:cxn modelId="{FE5D3B05-B17E-4615-A237-1D8868998664}" type="presOf" srcId="{1E56CA05-CA31-4342-B23C-238CF4F6C951}" destId="{50977D0B-8518-4103-8D52-402335F66C82}" srcOrd="0" destOrd="0" presId="urn:microsoft.com/office/officeart/2005/8/layout/radial3"/>
    <dgm:cxn modelId="{51D1CCDC-9372-4717-90BD-68F28ABA5AC4}" srcId="{8D74752A-D58B-4BB4-B85B-E1396583B73F}" destId="{CDBC7DB1-910C-45E9-BC0F-05ACB76C7E02}" srcOrd="3" destOrd="0" parTransId="{4F91F8E7-9671-4B5E-AAE5-C11C55C91580}" sibTransId="{4A8C0E49-7038-4EDC-BA84-F9760D8EEC59}"/>
    <dgm:cxn modelId="{77399307-DF58-421A-8307-A1ACAA5DB7C4}" type="presOf" srcId="{0AA0DA0E-4B40-402E-982C-3BFAAB584CA5}" destId="{95777825-76C2-4B5F-A929-40C307E5057C}" srcOrd="0" destOrd="0" presId="urn:microsoft.com/office/officeart/2005/8/layout/radial3"/>
    <dgm:cxn modelId="{59EF1803-9A57-44B0-8221-EA3E0A84A28A}" type="presOf" srcId="{17D9B5FF-FDC9-43F9-8807-2653D8D2749F}" destId="{61FFD4F0-137B-4D52-8B71-C47867DFC6D5}" srcOrd="0" destOrd="0" presId="urn:microsoft.com/office/officeart/2005/8/layout/radial3"/>
    <dgm:cxn modelId="{58B9014A-7072-445E-964F-21F699C44B7D}" type="presOf" srcId="{1432AC25-26F5-4373-836F-C739DD2C73B7}" destId="{52949143-4890-4102-82CE-507DF589266E}" srcOrd="0" destOrd="0" presId="urn:microsoft.com/office/officeart/2005/8/layout/radial3"/>
    <dgm:cxn modelId="{219C8804-A0BC-4DFD-856D-328726D674E5}" srcId="{8D74752A-D58B-4BB4-B85B-E1396583B73F}" destId="{C16B4EEE-4207-4F12-98ED-A1AB5801F772}" srcOrd="1" destOrd="0" parTransId="{1A23E658-6364-4D90-B6BD-F449084847D0}" sibTransId="{09341E0E-E9BE-449E-B258-4ED1E8BC9049}"/>
    <dgm:cxn modelId="{913BF4C0-65EF-442D-B645-6E214DDE4EA3}" srcId="{8D74752A-D58B-4BB4-B85B-E1396583B73F}" destId="{1E56CA05-CA31-4342-B23C-238CF4F6C951}" srcOrd="6" destOrd="0" parTransId="{B87C7CBE-CA85-4040-9040-D823763E2C6C}" sibTransId="{1C3A72C8-CB49-4067-B239-6BA070F567BB}"/>
    <dgm:cxn modelId="{14F12794-C16F-4978-8C80-D7DB1947179C}" type="presOf" srcId="{7F01BCB2-FD50-4AEB-B1AA-832A1A26F951}" destId="{E9A13148-E8EF-475E-A810-7F5093B70042}" srcOrd="0" destOrd="0" presId="urn:microsoft.com/office/officeart/2005/8/layout/radial3"/>
    <dgm:cxn modelId="{84B2217E-B728-45B9-B034-6A07556DD408}" srcId="{8D74752A-D58B-4BB4-B85B-E1396583B73F}" destId="{1432AC25-26F5-4373-836F-C739DD2C73B7}" srcOrd="5" destOrd="0" parTransId="{BC301A87-BCD0-4D40-B167-9460DB5830E8}" sibTransId="{F843AC12-9EE5-4358-BBAA-DB635BAC3584}"/>
    <dgm:cxn modelId="{F0232DEF-EB8B-4FDD-A9C1-39A6C895AEA5}" srcId="{0AA0DA0E-4B40-402E-982C-3BFAAB584CA5}" destId="{8D74752A-D58B-4BB4-B85B-E1396583B73F}" srcOrd="0" destOrd="0" parTransId="{C6D37E29-7B2F-4C5B-AE23-985DD931099C}" sibTransId="{9B234AA9-6412-493B-A411-25975661D1DF}"/>
    <dgm:cxn modelId="{194638EC-10E0-41C2-8F47-EDD321539757}" type="presOf" srcId="{E076C0D0-7CE9-41EB-A24D-1661349FCFF8}" destId="{44776EFD-3789-4210-8445-EBB8DA4E9DDA}" srcOrd="0" destOrd="0" presId="urn:microsoft.com/office/officeart/2005/8/layout/radial3"/>
    <dgm:cxn modelId="{372A9A67-985D-4CAA-8FA8-46AA0D0031BE}" type="presOf" srcId="{1DBAE9A8-06B0-48D8-90BC-9030C8504F06}" destId="{4AC8FCBB-699A-4169-84FE-9ECB0F6B1F3D}" srcOrd="0" destOrd="0" presId="urn:microsoft.com/office/officeart/2005/8/layout/radial3"/>
    <dgm:cxn modelId="{92EAC4CF-9C75-4357-879F-4AA1822FBE4D}" type="presParOf" srcId="{95777825-76C2-4B5F-A929-40C307E5057C}" destId="{DAE5F72F-ADFC-461D-A671-D418D1D0B664}" srcOrd="0" destOrd="0" presId="urn:microsoft.com/office/officeart/2005/8/layout/radial3"/>
    <dgm:cxn modelId="{12026427-3498-43BF-B669-6B7D8653FCDA}" type="presParOf" srcId="{DAE5F72F-ADFC-461D-A671-D418D1D0B664}" destId="{AF822CA7-5C0F-412F-804B-78100F2CBDA4}" srcOrd="0" destOrd="0" presId="urn:microsoft.com/office/officeart/2005/8/layout/radial3"/>
    <dgm:cxn modelId="{C042A799-BDD4-4F63-8ACE-500AB27BB053}" type="presParOf" srcId="{DAE5F72F-ADFC-461D-A671-D418D1D0B664}" destId="{61FFD4F0-137B-4D52-8B71-C47867DFC6D5}" srcOrd="1" destOrd="0" presId="urn:microsoft.com/office/officeart/2005/8/layout/radial3"/>
    <dgm:cxn modelId="{0C675B84-B4AB-4643-89E3-E13F248A8307}" type="presParOf" srcId="{DAE5F72F-ADFC-461D-A671-D418D1D0B664}" destId="{8D11B459-C6C2-45BC-A141-4D4339D2CBCC}" srcOrd="2" destOrd="0" presId="urn:microsoft.com/office/officeart/2005/8/layout/radial3"/>
    <dgm:cxn modelId="{ED20B131-50D1-4B91-84C5-BF30C5223FCD}" type="presParOf" srcId="{DAE5F72F-ADFC-461D-A671-D418D1D0B664}" destId="{44776EFD-3789-4210-8445-EBB8DA4E9DDA}" srcOrd="3" destOrd="0" presId="urn:microsoft.com/office/officeart/2005/8/layout/radial3"/>
    <dgm:cxn modelId="{319A77E1-1402-4BF8-8104-2B040D599CA3}" type="presParOf" srcId="{DAE5F72F-ADFC-461D-A671-D418D1D0B664}" destId="{6D4DC638-DC20-47E3-BECA-E11A24AB8BCD}" srcOrd="4" destOrd="0" presId="urn:microsoft.com/office/officeart/2005/8/layout/radial3"/>
    <dgm:cxn modelId="{EFE5C5F4-164D-4D25-96DF-570D9C21BD8C}" type="presParOf" srcId="{DAE5F72F-ADFC-461D-A671-D418D1D0B664}" destId="{E9A13148-E8EF-475E-A810-7F5093B70042}" srcOrd="5" destOrd="0" presId="urn:microsoft.com/office/officeart/2005/8/layout/radial3"/>
    <dgm:cxn modelId="{8CAD13DB-0E6F-4B8B-96FB-14A5002043EA}" type="presParOf" srcId="{DAE5F72F-ADFC-461D-A671-D418D1D0B664}" destId="{52949143-4890-4102-82CE-507DF589266E}" srcOrd="6" destOrd="0" presId="urn:microsoft.com/office/officeart/2005/8/layout/radial3"/>
    <dgm:cxn modelId="{2EB9D483-AB3A-4BC7-B2E0-D43A2D224FA8}" type="presParOf" srcId="{DAE5F72F-ADFC-461D-A671-D418D1D0B664}" destId="{50977D0B-8518-4103-8D52-402335F66C82}" srcOrd="7" destOrd="0" presId="urn:microsoft.com/office/officeart/2005/8/layout/radial3"/>
    <dgm:cxn modelId="{23EF4E85-0FC2-4254-8807-2A1C2CAC7D62}" type="presParOf" srcId="{DAE5F72F-ADFC-461D-A671-D418D1D0B664}" destId="{4AC8FCBB-699A-4169-84FE-9ECB0F6B1F3D}" srcOrd="8" destOrd="0" presId="urn:microsoft.com/office/officeart/2005/8/layout/radial3"/>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eaLnBrk="1" hangingPunct="1">
              <a:defRPr sz="1300" b="0" smtClean="0"/>
            </a:lvl1pPr>
          </a:lstStyle>
          <a:p>
            <a:pPr>
              <a:defRPr/>
            </a:pPr>
            <a:endParaRPr lang="en-US" altLang="en-US"/>
          </a:p>
        </p:txBody>
      </p:sp>
      <p:sp>
        <p:nvSpPr>
          <p:cNvPr id="39939" name="Rectangle 3"/>
          <p:cNvSpPr>
            <a:spLocks noGrp="1" noChangeArrowheads="1"/>
          </p:cNvSpPr>
          <p:nvPr>
            <p:ph type="dt" sz="quarter" idx="1"/>
          </p:nvPr>
        </p:nvSpPr>
        <p:spPr bwMode="auto">
          <a:xfrm>
            <a:off x="4143587" y="0"/>
            <a:ext cx="3169920" cy="4800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eaLnBrk="1" hangingPunct="1">
              <a:defRPr sz="13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9119474"/>
            <a:ext cx="3169920" cy="4800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eaLnBrk="1" hangingPunct="1">
              <a:defRPr sz="13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4143587" y="9119474"/>
            <a:ext cx="3169920" cy="4800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eaLnBrk="1" hangingPunct="1">
              <a:defRPr sz="1300" b="0" smtClean="0"/>
            </a:lvl1pPr>
          </a:lstStyle>
          <a:p>
            <a:pPr>
              <a:defRPr/>
            </a:pPr>
            <a:fld id="{A892908F-927E-40B9-9958-1D681E2012F8}" type="slidenum">
              <a:rPr lang="en-US" altLang="en-US"/>
              <a:pPr>
                <a:defRPr/>
              </a:pPr>
              <a:t>‹#›</a:t>
            </a:fld>
            <a:endParaRPr lang="en-US" altLang="en-US"/>
          </a:p>
        </p:txBody>
      </p:sp>
    </p:spTree>
    <p:extLst>
      <p:ext uri="{BB962C8B-B14F-4D97-AF65-F5344CB8AC3E}">
        <p14:creationId xmlns="" xmlns:p14="http://schemas.microsoft.com/office/powerpoint/2010/main" val="7568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eaLnBrk="1" hangingPunct="1">
              <a:defRPr sz="1300" b="0" smtClean="0"/>
            </a:lvl1pPr>
          </a:lstStyle>
          <a:p>
            <a:pPr>
              <a:defRPr/>
            </a:pPr>
            <a:endParaRPr lang="en-GB" altLang="en-US"/>
          </a:p>
        </p:txBody>
      </p:sp>
      <p:sp>
        <p:nvSpPr>
          <p:cNvPr id="62467" name="Rectangle 3"/>
          <p:cNvSpPr>
            <a:spLocks noGrp="1" noChangeArrowheads="1"/>
          </p:cNvSpPr>
          <p:nvPr>
            <p:ph type="dt" idx="1"/>
          </p:nvPr>
        </p:nvSpPr>
        <p:spPr bwMode="auto">
          <a:xfrm>
            <a:off x="4143587" y="0"/>
            <a:ext cx="3169920" cy="4800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eaLnBrk="1" hangingPunct="1">
              <a:defRPr sz="1300" b="0" smtClean="0"/>
            </a:lvl1pPr>
          </a:lstStyle>
          <a:p>
            <a:pPr>
              <a:defRPr/>
            </a:pPr>
            <a:endParaRPr lang="en-GB" alt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62469" name="Rectangle 5"/>
          <p:cNvSpPr>
            <a:spLocks noGrp="1" noChangeArrowheads="1"/>
          </p:cNvSpPr>
          <p:nvPr>
            <p:ph type="body" sz="quarter" idx="3"/>
          </p:nvPr>
        </p:nvSpPr>
        <p:spPr bwMode="auto">
          <a:xfrm>
            <a:off x="731520" y="4560570"/>
            <a:ext cx="5852160" cy="43205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2470" name="Rectangle 6"/>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eaLnBrk="1" hangingPunct="1">
              <a:defRPr sz="1300" b="0" smtClean="0"/>
            </a:lvl1pPr>
          </a:lstStyle>
          <a:p>
            <a:pPr>
              <a:defRPr/>
            </a:pPr>
            <a:endParaRPr lang="en-GB" altLang="en-US"/>
          </a:p>
        </p:txBody>
      </p:sp>
      <p:sp>
        <p:nvSpPr>
          <p:cNvPr id="62471" name="Rectangle 7"/>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eaLnBrk="1" hangingPunct="1">
              <a:defRPr sz="1300" b="0" smtClean="0"/>
            </a:lvl1pPr>
          </a:lstStyle>
          <a:p>
            <a:pPr>
              <a:defRPr/>
            </a:pPr>
            <a:fld id="{FD9A90CB-0604-4487-B996-6EE0CC08C75B}" type="slidenum">
              <a:rPr lang="en-GB" altLang="en-US"/>
              <a:pPr>
                <a:defRPr/>
              </a:pPr>
              <a:t>‹#›</a:t>
            </a:fld>
            <a:endParaRPr lang="en-GB" altLang="en-US"/>
          </a:p>
        </p:txBody>
      </p:sp>
    </p:spTree>
    <p:extLst>
      <p:ext uri="{BB962C8B-B14F-4D97-AF65-F5344CB8AC3E}">
        <p14:creationId xmlns="" xmlns:p14="http://schemas.microsoft.com/office/powerpoint/2010/main" val="2902060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EF5A09-7F3F-49FA-B2BA-604E9D3D455E}"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18"/>
          <p:cNvGrpSpPr>
            <a:grpSpLocks/>
          </p:cNvGrpSpPr>
          <p:nvPr/>
        </p:nvGrpSpPr>
        <p:grpSpPr bwMode="auto">
          <a:xfrm>
            <a:off x="14288" y="1276350"/>
            <a:ext cx="9115425" cy="4986338"/>
            <a:chOff x="9" y="804"/>
            <a:chExt cx="5742" cy="3141"/>
          </a:xfrm>
        </p:grpSpPr>
        <p:grpSp>
          <p:nvGrpSpPr>
            <p:cNvPr id="5" name="Group 1019"/>
            <p:cNvGrpSpPr>
              <a:grpSpLocks/>
            </p:cNvGrpSpPr>
            <p:nvPr userDrawn="1"/>
          </p:nvGrpSpPr>
          <p:grpSpPr bwMode="auto">
            <a:xfrm>
              <a:off x="9" y="804"/>
              <a:ext cx="5385" cy="1750"/>
              <a:chOff x="9" y="804"/>
              <a:chExt cx="5385" cy="1750"/>
            </a:xfrm>
          </p:grpSpPr>
          <p:sp>
            <p:nvSpPr>
              <p:cNvPr id="125" name="Freeform 1020"/>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26" name="Freeform 1021"/>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27" name="Freeform 1022"/>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28" name="Freeform 1023"/>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29" name="Freeform 1024"/>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0" name="Freeform 1025"/>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1" name="Freeform 1026"/>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2" name="Freeform 1027"/>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3" name="Freeform 1028"/>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4" name="Freeform 1029"/>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5" name="Freeform 1030"/>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6" name="Freeform 1031"/>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7" name="Freeform 1032"/>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8" name="Freeform 1033"/>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9" name="Freeform 1034"/>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0" name="Freeform 1035"/>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1" name="Freeform 1036"/>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2" name="Freeform 1037"/>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3" name="Freeform 1038"/>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4" name="Freeform 1039"/>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5" name="Freeform 1040"/>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6" name="Freeform 1041"/>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7" name="Freeform 1042"/>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8" name="Freeform 1043"/>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9" name="Freeform 1044"/>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0" name="Freeform 1045"/>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1" name="Freeform 1046"/>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2" name="Freeform 1047"/>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3" name="Freeform 1048"/>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4" name="Freeform 1049"/>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5" name="Freeform 1050"/>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6" name="Freeform 1051"/>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7" name="Freeform 1052"/>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8" name="Freeform 1053"/>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9" name="Freeform 1054"/>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0" name="Freeform 1055"/>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1" name="Freeform 1056"/>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2" name="Freeform 1057"/>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3" name="Freeform 1058"/>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4" name="Freeform 1059"/>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5" name="Freeform 1060"/>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6" name="Freeform 1061"/>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7" name="Freeform 1062"/>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8" name="Freeform 1063"/>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9" name="Freeform 1064"/>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0" name="Freeform 1065"/>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1" name="Freeform 1066"/>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2" name="Freeform 1067"/>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3" name="Freeform 1068"/>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4" name="Freeform 1069"/>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5" name="Freeform 1070"/>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6" name="Freeform 1071"/>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7" name="Freeform 1072"/>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8" name="Freeform 1073"/>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9" name="Freeform 1074"/>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80" name="Freeform 1075"/>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81" name="Freeform 1076"/>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82" name="Rectangle 1077"/>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 xmlns:a14="http://schemas.microsoft.com/office/drawing/2010/main" w="14288">
                    <a:solidFill>
                      <a:schemeClr val="hlink"/>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83" name="Freeform 1078"/>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84" name="Freeform 1079"/>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85" name="Freeform 1080"/>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86" name="Freeform 1081"/>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87" name="Freeform 1082"/>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88" name="Freeform 1083"/>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89" name="Freeform 1084"/>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0" name="Freeform 1085"/>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1" name="Freeform 1086"/>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2" name="Freeform 1087"/>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3" name="Freeform 1088"/>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4" name="Freeform 1089"/>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5" name="Freeform 1090"/>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6" name="Freeform 1091"/>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7" name="Freeform 1092"/>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8" name="Freeform 1093"/>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9" name="Freeform 1094"/>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0" name="Freeform 1095"/>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1" name="Freeform 1096"/>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2" name="Freeform 1097"/>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3" name="Freeform 1098"/>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4" name="Freeform 1099"/>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5" name="Freeform 1100"/>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6" name="Freeform 1101"/>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7" name="Freeform 1102"/>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8" name="Freeform 1103"/>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9" name="Freeform 1104"/>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0" name="Freeform 1105"/>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1" name="Freeform 1106"/>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2" name="Freeform 1107"/>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3" name="Freeform 1108"/>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4" name="Freeform 1109"/>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5" name="Freeform 1110"/>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6" name="Freeform 1111"/>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7" name="Freeform 1112"/>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8" name="Freeform 1113"/>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9" name="Freeform 1114"/>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0" name="Freeform 1115"/>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1" name="Freeform 1116"/>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2" name="Freeform 1117"/>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3" name="Freeform 1118"/>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4" name="Freeform 1119"/>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5" name="Freeform 1120"/>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6" name="Freeform 1121"/>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7" name="Freeform 1122"/>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8" name="Freeform 1123"/>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9" name="Freeform 1124"/>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0" name="Freeform 1125"/>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1" name="Freeform 1126"/>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2" name="Freeform 1127"/>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3" name="Freeform 1128"/>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4" name="Freeform 1129"/>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5" name="Freeform 1130"/>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6" name="Freeform 1131"/>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7" name="Freeform 1132"/>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8" name="Freeform 1133"/>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9" name="Freeform 1134"/>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0" name="Freeform 1135"/>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1" name="Freeform 1136"/>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2" name="Freeform 1137"/>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3" name="Freeform 1138"/>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4" name="Freeform 1139"/>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5" name="Freeform 1140"/>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6" name="Freeform 1141"/>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7" name="Freeform 1142"/>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8" name="Freeform 1143"/>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9" name="Freeform 1144"/>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0" name="Freeform 1145"/>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1" name="Freeform 1146"/>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2" name="Freeform 1147"/>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3" name="Freeform 1148"/>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4" name="Freeform 1149"/>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5" name="Freeform 1150"/>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6" name="Freeform 1151"/>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7" name="Freeform 1152"/>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8" name="Freeform 1153"/>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9" name="Freeform 1154"/>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0" name="Freeform 1155"/>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1" name="Freeform 1156"/>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2" name="Freeform 1157"/>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3" name="Freeform 1158"/>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4" name="Freeform 1159"/>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5" name="Freeform 1160"/>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6" name="Freeform 1161"/>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7" name="Freeform 1162"/>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8" name="Freeform 1163"/>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9" name="Freeform 1164"/>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0" name="Freeform 1165"/>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1" name="Freeform 1166"/>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2" name="Freeform 1167"/>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3" name="Freeform 1168"/>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4" name="Freeform 1169"/>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5" name="Freeform 1170"/>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6" name="Freeform 1171"/>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7" name="Freeform 1172"/>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8" name="Freeform 1173"/>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9" name="Freeform 1174"/>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0" name="Freeform 1175"/>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1" name="Freeform 1176"/>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2" name="Freeform 1177"/>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3" name="Freeform 1178"/>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4" name="Freeform 1179"/>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5" name="Freeform 1180"/>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6" name="Freeform 1181"/>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7" name="Freeform 1182"/>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8" name="Freeform 1183"/>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9" name="Freeform 1184"/>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0" name="Freeform 1185"/>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1" name="Freeform 1186"/>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2" name="Freeform 1187"/>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3" name="Freeform 1188"/>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4" name="Freeform 1189"/>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5" name="Freeform 1190"/>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6" name="Freeform 1191"/>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7" name="Freeform 1192"/>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8" name="Freeform 1193"/>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9" name="Freeform 1194"/>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0" name="Freeform 1195"/>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1" name="Freeform 1196"/>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2" name="Freeform 1197"/>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3" name="Freeform 1198"/>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4" name="Freeform 1199"/>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5" name="Freeform 1200"/>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6" name="Freeform 1201"/>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7" name="Freeform 1202"/>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8" name="Freeform 1203"/>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9" name="Freeform 1204"/>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0" name="Freeform 1205"/>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1" name="Freeform 1206"/>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2" name="Freeform 1207"/>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3" name="Freeform 1208"/>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4" name="Freeform 1209"/>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5" name="Freeform 1210"/>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6" name="Freeform 1211"/>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7" name="Freeform 1212"/>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8" name="Freeform 1213"/>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9" name="Freeform 1214"/>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20" name="Freeform 1215"/>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21" name="Freeform 1216"/>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22" name="Freeform 1217"/>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23" name="Freeform 1218"/>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24" name="Freeform 1219"/>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grpSp>
        <p:sp>
          <p:nvSpPr>
            <p:cNvPr id="6" name="Freeform 1220"/>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 name="Freeform 1221"/>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 name="Freeform 1222"/>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 name="Freeform 1223"/>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 name="Freeform 1224"/>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 name="Freeform 1225"/>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2" name="Freeform 1226"/>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3" name="Freeform 1227"/>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4" name="Freeform 1228"/>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5" name="Freeform 1229"/>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6" name="Freeform 1230"/>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7" name="Freeform 1231"/>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8" name="Freeform 1232"/>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9" name="Freeform 1233"/>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0" name="Freeform 1234"/>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1" name="Freeform 1235"/>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2" name="Freeform 1236"/>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3" name="Freeform 1237"/>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4" name="Freeform 1238"/>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5" name="Freeform 1239"/>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6" name="Freeform 1240"/>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7" name="Freeform 1241"/>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8" name="Freeform 1242"/>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29" name="Freeform 1243"/>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0" name="Freeform 1244"/>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1" name="Freeform 1245"/>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2" name="Freeform 1246"/>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3" name="Freeform 1247"/>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4" name="Freeform 1248"/>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5" name="Freeform 1249"/>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6" name="Freeform 1250"/>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7" name="Freeform 1251"/>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8" name="Freeform 1252"/>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39" name="Freeform 1253"/>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40" name="Freeform 1254"/>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41" name="Freeform 1255"/>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42" name="Freeform 1256"/>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43" name="Freeform 1257"/>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44" name="Freeform 1258"/>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45" name="Freeform 1259"/>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46" name="Freeform 1260"/>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47" name="Freeform 1261"/>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48" name="Freeform 1262"/>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49" name="Freeform 1263"/>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50" name="Freeform 1264"/>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51" name="Freeform 1265"/>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52" name="Freeform 1266"/>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53" name="Freeform 1267"/>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54" name="Freeform 1268"/>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55" name="Freeform 1269"/>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56" name="Freeform 1270"/>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57" name="Freeform 1271"/>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58" name="Freeform 1272"/>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59" name="Freeform 1273"/>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60" name="Freeform 1274"/>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61" name="Freeform 1275"/>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62" name="Freeform 1276"/>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63" name="Freeform 1277"/>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64" name="Freeform 1278"/>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65" name="Freeform 1279"/>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66" name="Freeform 1280"/>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67" name="Freeform 1281"/>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68" name="Freeform 1282"/>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69" name="Freeform 1283"/>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0" name="Freeform 1284"/>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1" name="Freeform 1285"/>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2" name="Freeform 1286"/>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3" name="Freeform 1287"/>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4" name="Freeform 1288"/>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5" name="Freeform 1289"/>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6" name="Freeform 1290"/>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7" name="Freeform 1291"/>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8" name="Freeform 1292"/>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79" name="Freeform 1293"/>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0" name="Freeform 1294"/>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1" name="Freeform 1295"/>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2" name="Freeform 1296"/>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3" name="Freeform 1297"/>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4" name="Freeform 1298"/>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5" name="Freeform 1299"/>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6" name="Freeform 1300"/>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7" name="Freeform 1301"/>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8" name="Freeform 1302"/>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89" name="Freeform 1303"/>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0" name="Freeform 1304"/>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1" name="Freeform 1305"/>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2" name="Freeform 1306"/>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3" name="Freeform 1307"/>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4" name="Freeform 1308"/>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5" name="Freeform 1309"/>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6" name="Freeform 1310"/>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7" name="Freeform 1311"/>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8" name="Freeform 1312"/>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99" name="Freeform 1313"/>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0" name="Freeform 1314"/>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1" name="Freeform 1315"/>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2" name="Freeform 1316"/>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3" name="Freeform 1317"/>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4" name="Freeform 1318"/>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5" name="Freeform 1319"/>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6" name="Freeform 1320"/>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7" name="Freeform 1321"/>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8" name="Freeform 1322"/>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09" name="Freeform 1323"/>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0" name="Freeform 1324"/>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1" name="Freeform 1325"/>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2" name="Freeform 1326"/>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3" name="Freeform 1327"/>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4" name="Freeform 1328"/>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5" name="Freeform 1329"/>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6" name="Freeform 1330"/>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7" name="Freeform 1331"/>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8" name="Freeform 1332"/>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19" name="Freeform 1333"/>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20" name="Freeform 1334"/>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21" name="Freeform 1335"/>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22" name="Freeform 1336"/>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23" name="Freeform 1337"/>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sp>
          <p:nvSpPr>
            <p:cNvPr id="124" name="Freeform 1338"/>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 xmlns:a14="http://schemas.microsoft.com/office/drawing/2010/main" w="14288">
                  <a:solidFill>
                    <a:schemeClr val="hlink"/>
                  </a:solidFill>
                  <a:prstDash val="solid"/>
                  <a:round/>
                  <a:headEnd/>
                  <a:tailEnd/>
                </a14:hiddenLine>
              </a:ext>
            </a:extLst>
          </p:spPr>
          <p:txBody>
            <a:bodyPr/>
            <a:lstStyle/>
            <a:p>
              <a:endParaRPr lang="en-GB"/>
            </a:p>
          </p:txBody>
        </p:sp>
      </p:grpSp>
      <p:grpSp>
        <p:nvGrpSpPr>
          <p:cNvPr id="325" name="Group 586"/>
          <p:cNvGrpSpPr>
            <a:grpSpLocks/>
          </p:cNvGrpSpPr>
          <p:nvPr/>
        </p:nvGrpSpPr>
        <p:grpSpPr bwMode="auto">
          <a:xfrm>
            <a:off x="5759450" y="3033713"/>
            <a:ext cx="3119438" cy="3119437"/>
            <a:chOff x="2983" y="1877"/>
            <a:chExt cx="2245" cy="2245"/>
          </a:xfrm>
        </p:grpSpPr>
        <p:sp>
          <p:nvSpPr>
            <p:cNvPr id="326" name="Oval 587"/>
            <p:cNvSpPr>
              <a:spLocks noChangeArrowheads="1"/>
            </p:cNvSpPr>
            <p:nvPr/>
          </p:nvSpPr>
          <p:spPr bwMode="auto">
            <a:xfrm>
              <a:off x="2983" y="1877"/>
              <a:ext cx="2245" cy="2245"/>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7" name="Group 588"/>
            <p:cNvGrpSpPr>
              <a:grpSpLocks/>
            </p:cNvGrpSpPr>
            <p:nvPr/>
          </p:nvGrpSpPr>
          <p:grpSpPr bwMode="auto">
            <a:xfrm>
              <a:off x="2983" y="1877"/>
              <a:ext cx="2232" cy="2239"/>
              <a:chOff x="1478" y="2731"/>
              <a:chExt cx="1394" cy="1398"/>
            </a:xfrm>
          </p:grpSpPr>
          <p:sp>
            <p:nvSpPr>
              <p:cNvPr id="328" name="Freeform 589"/>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29" name="Freeform 590"/>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0" name="Freeform 591"/>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1" name="Freeform 592"/>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2" name="Freeform 593"/>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3" name="Freeform 594"/>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4" name="Freeform 595"/>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5" name="Freeform 596"/>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6" name="Freeform 597"/>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7" name="Freeform 598"/>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8" name="Freeform 599"/>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9" name="Freeform 600"/>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0" name="Freeform 601"/>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1" name="Freeform 602"/>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2" name="Freeform 603"/>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3" name="Freeform 604"/>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4" name="Freeform 605"/>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5" name="Freeform 606"/>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6" name="Freeform 607"/>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7" name="Freeform 608"/>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8" name="Freeform 609"/>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9" name="Freeform 610"/>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0" name="Freeform 611"/>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1" name="Freeform 612"/>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2" name="Freeform 613"/>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3" name="Freeform 614"/>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4" name="Freeform 615"/>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5" name="Freeform 616"/>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6" name="Freeform 617"/>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7" name="Freeform 618"/>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8" name="Freeform 619"/>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9" name="Freeform 620"/>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0" name="Freeform 621"/>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1" name="Freeform 622"/>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2" name="Freeform 623"/>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3" name="Freeform 624"/>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4" name="Freeform 625"/>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5" name="Freeform 626"/>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6" name="Freeform 627"/>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7" name="Freeform 628"/>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8" name="Freeform 629"/>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9" name="Freeform 630"/>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0" name="Freeform 631"/>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1" name="Freeform 632"/>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2" name="Freeform 633"/>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3" name="Freeform 634"/>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4" name="Freeform 635"/>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5" name="Freeform 636"/>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6" name="Freeform 637"/>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7" name="Freeform 638"/>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8" name="Freeform 639"/>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9" name="Freeform 640"/>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0" name="Freeform 641"/>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1" name="Freeform 642"/>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2" name="Freeform 643"/>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3" name="Freeform 644"/>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4" name="Freeform 645"/>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5" name="Rectangle 646"/>
              <p:cNvSpPr>
                <a:spLocks noChangeArrowheads="1"/>
              </p:cNvSpPr>
              <p:nvPr/>
            </p:nvSpPr>
            <p:spPr bwMode="auto">
              <a:xfrm>
                <a:off x="2864" y="3297"/>
                <a:ext cx="1" cy="1"/>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86" name="Freeform 647"/>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7" name="Freeform 648"/>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8" name="Freeform 649"/>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9" name="Freeform 650"/>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0" name="Freeform 651"/>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1" name="Freeform 652"/>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2" name="Freeform 653"/>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3" name="Freeform 654"/>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4" name="Freeform 655"/>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5" name="Freeform 656"/>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6" name="Freeform 657"/>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7" name="Freeform 658"/>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8" name="Freeform 659"/>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9" name="Freeform 660"/>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0" name="Freeform 661"/>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1" name="Freeform 662"/>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2" name="Freeform 663"/>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3" name="Freeform 664"/>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4" name="Freeform 665"/>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5" name="Freeform 666"/>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6" name="Freeform 667"/>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7" name="Freeform 668"/>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8" name="Freeform 669"/>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9" name="Freeform 670"/>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 name="Freeform 671"/>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1" name="Freeform 672"/>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 name="Freeform 673"/>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3" name="Freeform 674"/>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4" name="Freeform 675"/>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5" name="Freeform 676"/>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6" name="Freeform 677"/>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7" name="Freeform 678"/>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8" name="Freeform 679"/>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 name="Freeform 680"/>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0" name="Freeform 681"/>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1" name="Freeform 682"/>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2" name="Freeform 683"/>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3" name="Freeform 684"/>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4" name="Freeform 685"/>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5" name="Freeform 686"/>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6" name="Freeform 687"/>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7" name="Freeform 688"/>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8" name="Freeform 689"/>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9" name="Freeform 690"/>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0" name="Freeform 691"/>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1" name="Freeform 692"/>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2" name="Freeform 693"/>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3" name="Freeform 694"/>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4" name="Freeform 695"/>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5" name="Freeform 696"/>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grpSp>
      </p:grpSp>
      <p:sp>
        <p:nvSpPr>
          <p:cNvPr id="436" name="Rectangle 1339"/>
          <p:cNvSpPr>
            <a:spLocks noChangeArrowheads="1"/>
          </p:cNvSpPr>
          <p:nvPr/>
        </p:nvSpPr>
        <p:spPr bwMode="auto">
          <a:xfrm>
            <a:off x="1527175" y="549275"/>
            <a:ext cx="7616825" cy="74612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4283075" cy="552450"/>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437"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438"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 xmlns:p14="http://schemas.microsoft.com/office/powerpoint/2010/main" val="373411619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40846425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89554626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334707669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53503708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51876026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52278729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392922816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132773598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17250686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383036720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117361425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47040660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384789056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981"/>
          <p:cNvGrpSpPr>
            <a:grpSpLocks/>
          </p:cNvGrpSpPr>
          <p:nvPr/>
        </p:nvGrpSpPr>
        <p:grpSpPr bwMode="auto">
          <a:xfrm>
            <a:off x="14288" y="1276350"/>
            <a:ext cx="9115425" cy="4986338"/>
            <a:chOff x="9" y="804"/>
            <a:chExt cx="5742" cy="3141"/>
          </a:xfrm>
        </p:grpSpPr>
        <p:grpSp>
          <p:nvGrpSpPr>
            <p:cNvPr id="1142" name="Group 2982"/>
            <p:cNvGrpSpPr>
              <a:grpSpLocks/>
            </p:cNvGrpSpPr>
            <p:nvPr userDrawn="1"/>
          </p:nvGrpSpPr>
          <p:grpSpPr bwMode="auto">
            <a:xfrm>
              <a:off x="9" y="804"/>
              <a:ext cx="5385" cy="1750"/>
              <a:chOff x="9" y="804"/>
              <a:chExt cx="5385" cy="1750"/>
            </a:xfrm>
          </p:grpSpPr>
          <p:sp>
            <p:nvSpPr>
              <p:cNvPr id="1262" name="Freeform 2983"/>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63" name="Freeform 2984"/>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64" name="Freeform 2985"/>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65" name="Freeform 2986"/>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66" name="Freeform 2987"/>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67" name="Freeform 2988"/>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68" name="Freeform 2989"/>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69" name="Freeform 2990"/>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70" name="Freeform 2991"/>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71" name="Freeform 2992"/>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72" name="Freeform 2993"/>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73" name="Freeform 2994"/>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74" name="Freeform 2995"/>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75" name="Freeform 2996"/>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76" name="Freeform 2997"/>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77" name="Freeform 2998"/>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78" name="Freeform 2999"/>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79" name="Freeform 3000"/>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80" name="Freeform 3001"/>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81" name="Freeform 3002"/>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82" name="Freeform 3003"/>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83" name="Freeform 3004"/>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84" name="Freeform 3005"/>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85" name="Freeform 3006"/>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86" name="Freeform 3007"/>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87" name="Freeform 3008"/>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88" name="Freeform 3009"/>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89" name="Freeform 3010"/>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90" name="Freeform 3011"/>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91" name="Freeform 3012"/>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92" name="Freeform 3013"/>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93" name="Freeform 3014"/>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94" name="Freeform 3015"/>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95" name="Freeform 3016"/>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96" name="Freeform 3017"/>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97" name="Freeform 3018"/>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98" name="Freeform 3019"/>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99" name="Freeform 3020"/>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00" name="Freeform 3021"/>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01" name="Freeform 3022"/>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02" name="Freeform 3023"/>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03" name="Freeform 3024"/>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04" name="Freeform 3025"/>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05" name="Freeform 3026"/>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06" name="Freeform 3027"/>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07" name="Freeform 3028"/>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08" name="Freeform 3029"/>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09" name="Freeform 3030"/>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10" name="Freeform 3031"/>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11" name="Freeform 3032"/>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12" name="Freeform 3033"/>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13" name="Freeform 3034"/>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14" name="Freeform 3035"/>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15" name="Freeform 3036"/>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16" name="Freeform 3037"/>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17" name="Freeform 3038"/>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18" name="Freeform 3039"/>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19" name="Rectangle 3040"/>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 xmlns:a14="http://schemas.microsoft.com/office/drawing/2010/main" w="3175">
                    <a:solidFill>
                      <a:schemeClr val="accent1"/>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20" name="Freeform 3041"/>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21" name="Freeform 3042"/>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22" name="Freeform 3043"/>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23" name="Freeform 3044"/>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24" name="Freeform 3045"/>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25" name="Freeform 3046"/>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26" name="Freeform 3047"/>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27" name="Freeform 3048"/>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28" name="Freeform 3049"/>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29" name="Freeform 3050"/>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30" name="Freeform 3051"/>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31" name="Freeform 3052"/>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32" name="Freeform 3053"/>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33" name="Freeform 3054"/>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34" name="Freeform 3055"/>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35" name="Freeform 3056"/>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36" name="Freeform 3057"/>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37" name="Freeform 3058"/>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38" name="Freeform 3059"/>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39" name="Freeform 3060"/>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40" name="Freeform 3061"/>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41" name="Freeform 3062"/>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42" name="Freeform 3063"/>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43" name="Freeform 3064"/>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44" name="Freeform 3065"/>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45" name="Freeform 3066"/>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46" name="Freeform 3067"/>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47" name="Freeform 3068"/>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48" name="Freeform 3069"/>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49" name="Freeform 3070"/>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50" name="Freeform 3071"/>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51" name="Freeform 3072"/>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52" name="Freeform 3073"/>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53" name="Freeform 3074"/>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54" name="Freeform 3075"/>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55" name="Freeform 3076"/>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56" name="Freeform 3077"/>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57" name="Freeform 3078"/>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58" name="Freeform 3079"/>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59" name="Freeform 3080"/>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60" name="Freeform 3081"/>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61" name="Freeform 3082"/>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62" name="Freeform 3083"/>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63" name="Freeform 3084"/>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64" name="Freeform 3085"/>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65" name="Freeform 3086"/>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66" name="Freeform 3087"/>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67" name="Freeform 3088"/>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68" name="Freeform 3089"/>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69" name="Freeform 3090"/>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70" name="Freeform 3091"/>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71" name="Freeform 3092"/>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72" name="Freeform 3093"/>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73" name="Freeform 3094"/>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74" name="Freeform 3095"/>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75" name="Freeform 3096"/>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76" name="Freeform 3097"/>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77" name="Freeform 3098"/>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78" name="Freeform 3099"/>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79" name="Freeform 3100"/>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80" name="Freeform 3101"/>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81" name="Freeform 3102"/>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82" name="Freeform 3103"/>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83" name="Freeform 3104"/>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84" name="Freeform 3105"/>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85" name="Freeform 3106"/>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86" name="Freeform 3107"/>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87" name="Freeform 3108"/>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88" name="Freeform 3109"/>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89" name="Freeform 3110"/>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90" name="Freeform 3111"/>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91" name="Freeform 3112"/>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92" name="Freeform 3113"/>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93" name="Freeform 3114"/>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94" name="Freeform 3115"/>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95" name="Freeform 3116"/>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96" name="Freeform 3117"/>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97" name="Freeform 3118"/>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98" name="Freeform 3119"/>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399" name="Freeform 3120"/>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00" name="Freeform 3121"/>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01" name="Freeform 3122"/>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02" name="Freeform 3123"/>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03" name="Freeform 3124"/>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04" name="Freeform 3125"/>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05" name="Freeform 3126"/>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06" name="Freeform 3127"/>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07" name="Freeform 3128"/>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08" name="Freeform 3129"/>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09" name="Freeform 3130"/>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10" name="Freeform 3131"/>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11" name="Freeform 3132"/>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12" name="Freeform 3133"/>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13" name="Freeform 3134"/>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14" name="Freeform 3135"/>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15" name="Freeform 3136"/>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16" name="Freeform 3137"/>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17" name="Freeform 3138"/>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18" name="Freeform 3139"/>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19" name="Freeform 3140"/>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20" name="Freeform 3141"/>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21" name="Freeform 3142"/>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22" name="Freeform 3143"/>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23" name="Freeform 3144"/>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24" name="Freeform 3145"/>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25" name="Freeform 3146"/>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26" name="Freeform 3147"/>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27" name="Freeform 3148"/>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28" name="Freeform 3149"/>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29" name="Freeform 3150"/>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30" name="Freeform 3151"/>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31" name="Freeform 3152"/>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32" name="Freeform 3153"/>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33" name="Freeform 3154"/>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34" name="Freeform 3155"/>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35" name="Freeform 3156"/>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36" name="Freeform 3157"/>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37" name="Freeform 3158"/>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38" name="Freeform 3159"/>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39" name="Freeform 3160"/>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40" name="Freeform 3161"/>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41" name="Freeform 3162"/>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42" name="Freeform 3163"/>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43" name="Freeform 3164"/>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44" name="Freeform 3165"/>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45" name="Freeform 3166"/>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46" name="Freeform 3167"/>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47" name="Freeform 3168"/>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48" name="Freeform 3169"/>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49" name="Freeform 3170"/>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50" name="Freeform 3171"/>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51" name="Freeform 3172"/>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52" name="Freeform 3173"/>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53" name="Freeform 3174"/>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54" name="Freeform 3175"/>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55" name="Freeform 3176"/>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56" name="Freeform 3177"/>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57" name="Freeform 3178"/>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58" name="Freeform 3179"/>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59" name="Freeform 3180"/>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60" name="Freeform 3181"/>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461" name="Freeform 3182"/>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143" name="Freeform 3183"/>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44" name="Freeform 3184"/>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45" name="Freeform 3185"/>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46" name="Freeform 3186"/>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47" name="Freeform 3187"/>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48" name="Freeform 3188"/>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49" name="Freeform 3189"/>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50" name="Freeform 3190"/>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51" name="Freeform 3191"/>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52" name="Freeform 3192"/>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53" name="Freeform 3193"/>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54" name="Freeform 3194"/>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55" name="Freeform 3195"/>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56" name="Freeform 3196"/>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57" name="Freeform 3197"/>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58" name="Freeform 3198"/>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59" name="Freeform 3199"/>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60" name="Freeform 3200"/>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61" name="Freeform 3201"/>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62" name="Freeform 3202"/>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63" name="Freeform 3203"/>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64" name="Freeform 3204"/>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65" name="Freeform 3205"/>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66" name="Freeform 3206"/>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67" name="Freeform 3207"/>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68" name="Freeform 3208"/>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69" name="Freeform 3209"/>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70" name="Freeform 3210"/>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71" name="Freeform 3211"/>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72" name="Freeform 3212"/>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73" name="Freeform 3213"/>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74" name="Freeform 3214"/>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75" name="Freeform 3215"/>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76" name="Freeform 3216"/>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77" name="Freeform 3217"/>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78" name="Freeform 3218"/>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79" name="Freeform 3219"/>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80" name="Freeform 3220"/>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81" name="Freeform 3221"/>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82" name="Freeform 3222"/>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83" name="Freeform 3223"/>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84" name="Freeform 3224"/>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85" name="Freeform 3225"/>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86" name="Freeform 3226"/>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87" name="Freeform 3227"/>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88" name="Freeform 3228"/>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89" name="Freeform 3229"/>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90" name="Freeform 3230"/>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91" name="Freeform 3231"/>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92" name="Freeform 3232"/>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93" name="Freeform 3233"/>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94" name="Freeform 3234"/>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95" name="Freeform 3235"/>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96" name="Freeform 3236"/>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97" name="Freeform 3237"/>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98" name="Freeform 3238"/>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199" name="Freeform 3239"/>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00" name="Freeform 3240"/>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01" name="Freeform 3241"/>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02" name="Freeform 3242"/>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03" name="Freeform 3243"/>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04" name="Freeform 3244"/>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05" name="Freeform 3245"/>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06" name="Freeform 3246"/>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07" name="Freeform 3247"/>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08" name="Freeform 3248"/>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09" name="Freeform 3249"/>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10" name="Freeform 3250"/>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11" name="Freeform 3251"/>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12" name="Freeform 3252"/>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13" name="Freeform 3253"/>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14" name="Freeform 3254"/>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15" name="Freeform 3255"/>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16" name="Freeform 3256"/>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17" name="Freeform 3257"/>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18" name="Freeform 3258"/>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19" name="Freeform 3259"/>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20" name="Freeform 3260"/>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21" name="Freeform 3261"/>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22" name="Freeform 3262"/>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23" name="Freeform 3263"/>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24" name="Freeform 3264"/>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25" name="Freeform 3265"/>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26" name="Freeform 3266"/>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27" name="Freeform 3267"/>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28" name="Freeform 3268"/>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29" name="Freeform 3269"/>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30" name="Freeform 3270"/>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31" name="Freeform 3271"/>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32" name="Freeform 3272"/>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33" name="Freeform 3273"/>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34" name="Freeform 3274"/>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35" name="Freeform 3275"/>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36" name="Freeform 3276"/>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37" name="Freeform 3277"/>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38" name="Freeform 3278"/>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39" name="Freeform 3279"/>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40" name="Freeform 3280"/>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41" name="Freeform 3281"/>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42" name="Freeform 3282"/>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43" name="Freeform 3283"/>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44" name="Freeform 3284"/>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45" name="Freeform 3285"/>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46" name="Freeform 3286"/>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47" name="Freeform 3287"/>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48" name="Freeform 3288"/>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49" name="Freeform 3289"/>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50" name="Freeform 3290"/>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51" name="Freeform 3291"/>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52" name="Freeform 3292"/>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53" name="Freeform 3293"/>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54" name="Freeform 3294"/>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55" name="Freeform 3295"/>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56" name="Freeform 3296"/>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57" name="Freeform 3297"/>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58" name="Freeform 3298"/>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59" name="Freeform 3299"/>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60" name="Freeform 3300"/>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sp>
          <p:nvSpPr>
            <p:cNvPr id="1261" name="Freeform 3301"/>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2759"/>
          <p:cNvGrpSpPr>
            <a:grpSpLocks/>
          </p:cNvGrpSpPr>
          <p:nvPr/>
        </p:nvGrpSpPr>
        <p:grpSpPr bwMode="auto">
          <a:xfrm>
            <a:off x="260350" y="328613"/>
            <a:ext cx="1042988" cy="1042987"/>
            <a:chOff x="2983" y="1877"/>
            <a:chExt cx="2245" cy="2245"/>
          </a:xfrm>
        </p:grpSpPr>
        <p:sp>
          <p:nvSpPr>
            <p:cNvPr id="1032" name="Oval 2760"/>
            <p:cNvSpPr>
              <a:spLocks noChangeArrowheads="1"/>
            </p:cNvSpPr>
            <p:nvPr/>
          </p:nvSpPr>
          <p:spPr bwMode="auto">
            <a:xfrm>
              <a:off x="2983" y="1877"/>
              <a:ext cx="2245" cy="2245"/>
            </a:xfrm>
            <a:prstGeom prst="ellipse">
              <a:avLst/>
            </a:prstGeom>
            <a:solidFill>
              <a:schemeClr val="accent1"/>
            </a:solidFill>
            <a:ln w="12700">
              <a:solidFill>
                <a:schemeClr val="accent2"/>
              </a:solidFill>
              <a:round/>
              <a:headEnd/>
              <a:tailEnd/>
            </a:ln>
            <a:effectLst/>
            <a:extLst>
              <a:ext uri="{AF507438-7753-43E0-B8FC-AC1667EBCBE1}">
                <a14:hiddenEffects xmln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3" name="Group 2761"/>
            <p:cNvGrpSpPr>
              <a:grpSpLocks/>
            </p:cNvGrpSpPr>
            <p:nvPr/>
          </p:nvGrpSpPr>
          <p:grpSpPr bwMode="auto">
            <a:xfrm>
              <a:off x="2983" y="1877"/>
              <a:ext cx="2232" cy="2239"/>
              <a:chOff x="1478" y="2731"/>
              <a:chExt cx="1394" cy="1398"/>
            </a:xfrm>
          </p:grpSpPr>
          <p:sp>
            <p:nvSpPr>
              <p:cNvPr id="1034" name="Freeform 2762"/>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5" name="Freeform 2763"/>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6" name="Freeform 2764"/>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7" name="Freeform 2765"/>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8" name="Freeform 2766"/>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9" name="Freeform 2767"/>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0" name="Freeform 2768"/>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1" name="Freeform 2769"/>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2" name="Freeform 2770"/>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3" name="Freeform 2771"/>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4" name="Freeform 2772"/>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5" name="Freeform 2773"/>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6" name="Freeform 2774"/>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7" name="Freeform 2775"/>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8" name="Freeform 2776"/>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9" name="Freeform 2777"/>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0" name="Freeform 2778"/>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1" name="Freeform 2779"/>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2" name="Freeform 2780"/>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3" name="Freeform 2781"/>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4" name="Freeform 2782"/>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5" name="Freeform 2783"/>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6" name="Freeform 2784"/>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7" name="Freeform 2785"/>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8" name="Freeform 2786"/>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9" name="Freeform 2787"/>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0" name="Freeform 2788"/>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1" name="Freeform 2789"/>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2" name="Freeform 2790"/>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3" name="Freeform 2791"/>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4" name="Freeform 2792"/>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5" name="Freeform 2793"/>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6" name="Freeform 2794"/>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7" name="Freeform 2795"/>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8" name="Freeform 2796"/>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9" name="Freeform 2797"/>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0" name="Freeform 2798"/>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1" name="Freeform 2799"/>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2" name="Freeform 2800"/>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3" name="Freeform 2801"/>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4" name="Freeform 2802"/>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5" name="Freeform 2803"/>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6" name="Freeform 2804"/>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7" name="Freeform 2805"/>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8" name="Freeform 2806"/>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9" name="Freeform 2807"/>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0" name="Freeform 2808"/>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1" name="Freeform 2809"/>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2" name="Freeform 2810"/>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3" name="Freeform 2811"/>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4" name="Freeform 2812"/>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5" name="Freeform 2813"/>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6" name="Freeform 2814"/>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7" name="Freeform 2815"/>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8" name="Freeform 2816"/>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9" name="Freeform 2817"/>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0" name="Freeform 2818"/>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1" name="Rectangle 2819"/>
              <p:cNvSpPr>
                <a:spLocks noChangeArrowheads="1"/>
              </p:cNvSpPr>
              <p:nvPr/>
            </p:nvSpPr>
            <p:spPr bwMode="auto">
              <a:xfrm>
                <a:off x="2864" y="3297"/>
                <a:ext cx="1" cy="1"/>
              </a:xfrm>
              <a:prstGeom prst="rect">
                <a:avLst/>
              </a:prstGeom>
              <a:solidFill>
                <a:schemeClr val="bg2"/>
              </a:solidFill>
              <a:ln w="12700">
                <a:solidFill>
                  <a:schemeClr val="accent2"/>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92" name="Freeform 2820"/>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3" name="Freeform 2821"/>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4" name="Freeform 2822"/>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5" name="Freeform 2823"/>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6" name="Freeform 2824"/>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7" name="Freeform 2825"/>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8" name="Freeform 2826"/>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9" name="Freeform 2827"/>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0" name="Freeform 2828"/>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1" name="Freeform 2829"/>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2" name="Freeform 2830"/>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3" name="Freeform 2831"/>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4" name="Freeform 2832"/>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5" name="Freeform 2833"/>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6" name="Freeform 2834"/>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7" name="Freeform 2835"/>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8" name="Freeform 2836"/>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9" name="Freeform 2837"/>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0" name="Freeform 2838"/>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1" name="Freeform 2839"/>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2" name="Freeform 2840"/>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3" name="Freeform 2841"/>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4" name="Freeform 2842"/>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5" name="Freeform 2843"/>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6" name="Freeform 2844"/>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7" name="Freeform 2845"/>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8" name="Freeform 2846"/>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9" name="Freeform 2847"/>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0" name="Freeform 2848"/>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1" name="Freeform 2849"/>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2" name="Freeform 2850"/>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3" name="Freeform 2851"/>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4" name="Freeform 2852"/>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5" name="Freeform 2853"/>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6" name="Freeform 2854"/>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 name="Freeform 2855"/>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8" name="Freeform 2856"/>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9" name="Freeform 2857"/>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0" name="Freeform 2858"/>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1" name="Freeform 2859"/>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2" name="Freeform 2860"/>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3" name="Freeform 2861"/>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4" name="Freeform 2862"/>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5" name="Freeform 2863"/>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6" name="Freeform 2864"/>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7" name="Freeform 2865"/>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8" name="Freeform 2866"/>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9" name="Freeform 2867"/>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0" name="Freeform 2868"/>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1" name="Freeform 2869"/>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GB"/>
              </a:p>
            </p:txBody>
          </p:sp>
        </p:grpSp>
      </p:gr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458200" cy="1222375"/>
          </a:xfrm>
        </p:spPr>
        <p:txBody>
          <a:bodyPr>
            <a:normAutofit/>
          </a:bodyPr>
          <a:lstStyle/>
          <a:p>
            <a:pPr algn="ctr"/>
            <a:r>
              <a:rPr lang="en-US" b="1" dirty="0" smtClean="0"/>
              <a:t>Mining impact on Environment</a:t>
            </a:r>
            <a:endParaRPr lang="en-US" b="1" dirty="0"/>
          </a:p>
        </p:txBody>
      </p:sp>
      <p:sp>
        <p:nvSpPr>
          <p:cNvPr id="3" name="Subtitle 2"/>
          <p:cNvSpPr>
            <a:spLocks noGrp="1"/>
          </p:cNvSpPr>
          <p:nvPr>
            <p:ph type="subTitle" idx="1"/>
          </p:nvPr>
        </p:nvSpPr>
        <p:spPr>
          <a:xfrm>
            <a:off x="1554163" y="3813174"/>
            <a:ext cx="4283075" cy="2187594"/>
          </a:xfrm>
        </p:spPr>
        <p:txBody>
          <a:bodyPr>
            <a:normAutofit/>
          </a:bodyPr>
          <a:lstStyle/>
          <a:p>
            <a:pPr algn="ctr"/>
            <a:r>
              <a:rPr lang="en-US" sz="2400" b="1" dirty="0" smtClean="0">
                <a:solidFill>
                  <a:schemeClr val="tx1"/>
                </a:solidFill>
              </a:rPr>
              <a:t>Dr. </a:t>
            </a:r>
            <a:r>
              <a:rPr lang="en-US" sz="2400" b="1" dirty="0" err="1" smtClean="0">
                <a:solidFill>
                  <a:schemeClr val="tx1"/>
                </a:solidFill>
              </a:rPr>
              <a:t>Manoranjan</a:t>
            </a:r>
            <a:r>
              <a:rPr lang="en-US" sz="2400" b="1" dirty="0" smtClean="0">
                <a:solidFill>
                  <a:schemeClr val="tx1"/>
                </a:solidFill>
              </a:rPr>
              <a:t> </a:t>
            </a:r>
            <a:r>
              <a:rPr lang="en-US" sz="2400" b="1" dirty="0" err="1" smtClean="0">
                <a:solidFill>
                  <a:schemeClr val="tx1"/>
                </a:solidFill>
              </a:rPr>
              <a:t>Hota</a:t>
            </a:r>
            <a:endParaRPr lang="en-US" sz="2400" b="1" dirty="0" smtClean="0">
              <a:solidFill>
                <a:schemeClr val="tx1"/>
              </a:solidFill>
            </a:endParaRPr>
          </a:p>
          <a:p>
            <a:pPr algn="ctr"/>
            <a:r>
              <a:rPr lang="en-US" sz="2400" b="1" dirty="0" smtClean="0">
                <a:solidFill>
                  <a:schemeClr val="tx1"/>
                </a:solidFill>
              </a:rPr>
              <a:t>07 September, 2016</a:t>
            </a:r>
          </a:p>
          <a:p>
            <a:pPr algn="ctr"/>
            <a:r>
              <a:rPr lang="en-US" sz="2400" b="1" dirty="0" smtClean="0">
                <a:solidFill>
                  <a:schemeClr val="tx1"/>
                </a:solidFill>
              </a:rPr>
              <a:t>hota@nic.in</a:t>
            </a:r>
            <a:endParaRPr lang="en-US" sz="2400" b="1" dirty="0">
              <a:solidFill>
                <a:schemeClr val="tx1"/>
              </a:solidFill>
            </a:endParaRPr>
          </a:p>
        </p:txBody>
      </p:sp>
    </p:spTree>
    <p:extLst>
      <p:ext uri="{BB962C8B-B14F-4D97-AF65-F5344CB8AC3E}">
        <p14:creationId xmlns="" xmlns:p14="http://schemas.microsoft.com/office/powerpoint/2010/main" val="198948786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a:bodyPr>
          <a:lstStyle/>
          <a:p>
            <a:pPr lvl="0"/>
            <a:r>
              <a:rPr lang="en-US" b="1" dirty="0"/>
              <a:t>Coal </a:t>
            </a:r>
            <a:r>
              <a:rPr lang="en-US" b="1" dirty="0" smtClean="0"/>
              <a:t>Reserve &amp; Exploration </a:t>
            </a:r>
            <a:r>
              <a:rPr lang="en-US" b="1" dirty="0"/>
              <a:t>Needs </a:t>
            </a: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533400" y="2209800"/>
            <a:ext cx="8229600" cy="3810000"/>
          </a:xfrm>
        </p:spPr>
        <p:txBody>
          <a:bodyPr>
            <a:normAutofit/>
          </a:bodyPr>
          <a:lstStyle/>
          <a:p>
            <a:pPr lvl="0"/>
            <a:r>
              <a:rPr lang="en-US" dirty="0"/>
              <a:t>Current inventory of Indian coal reserves strong at 248 Bt., including only 93 </a:t>
            </a:r>
            <a:r>
              <a:rPr lang="en-US" dirty="0" err="1"/>
              <a:t>Bt</a:t>
            </a:r>
            <a:r>
              <a:rPr lang="en-US" dirty="0"/>
              <a:t> in Proved category, </a:t>
            </a:r>
            <a:endParaRPr lang="en-US" dirty="0" smtClean="0"/>
          </a:p>
          <a:p>
            <a:pPr lvl="0"/>
            <a:r>
              <a:rPr lang="en-US" dirty="0"/>
              <a:t>The total potential coal-bearing area of the country is about 22,400 sq.km.; out of which 10,200 sq.km. (45%) has been covered by regional exploration as on 1.1.2002. </a:t>
            </a:r>
          </a:p>
          <a:p>
            <a:pPr lvl="0"/>
            <a:endParaRPr lang="en-US" dirty="0"/>
          </a:p>
          <a:p>
            <a:endParaRPr lang="en-US" dirty="0"/>
          </a:p>
        </p:txBody>
      </p:sp>
    </p:spTree>
    <p:extLst>
      <p:ext uri="{BB962C8B-B14F-4D97-AF65-F5344CB8AC3E}">
        <p14:creationId xmlns:p14="http://schemas.microsoft.com/office/powerpoint/2010/main" xmlns="" val="2950109044"/>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Exploration </a:t>
            </a:r>
            <a:r>
              <a:rPr lang="en-US" b="1" dirty="0" smtClean="0"/>
              <a:t>Needs </a:t>
            </a:r>
            <a:endParaRPr lang="en-US" dirty="0"/>
          </a:p>
        </p:txBody>
      </p:sp>
      <p:sp>
        <p:nvSpPr>
          <p:cNvPr id="3" name="Content Placeholder 2"/>
          <p:cNvSpPr>
            <a:spLocks noGrp="1"/>
          </p:cNvSpPr>
          <p:nvPr>
            <p:ph idx="1"/>
          </p:nvPr>
        </p:nvSpPr>
        <p:spPr>
          <a:xfrm>
            <a:off x="457200" y="2057400"/>
            <a:ext cx="8229600" cy="3962400"/>
          </a:xfrm>
        </p:spPr>
        <p:txBody>
          <a:bodyPr>
            <a:normAutofit fontScale="92500" lnSpcReduction="10000"/>
          </a:bodyPr>
          <a:lstStyle/>
          <a:p>
            <a:r>
              <a:rPr lang="en-US" dirty="0"/>
              <a:t>As of now 10,200 sq. km. coal bearing areas have been regionally explored by GSI and others. Another 12,200 sq. km. is yet to be regionally explored. </a:t>
            </a:r>
          </a:p>
          <a:p>
            <a:endParaRPr lang="en-US" dirty="0" smtClean="0"/>
          </a:p>
          <a:p>
            <a:r>
              <a:rPr lang="en-US" dirty="0" smtClean="0"/>
              <a:t>There </a:t>
            </a:r>
            <a:r>
              <a:rPr lang="en-US" dirty="0"/>
              <a:t>is urgent need to accelerate the pace of exploration. India is maintaining balance between its resource base and share in production contribution. Currently India's per capita proved coal reserve is 79 </a:t>
            </a:r>
            <a:r>
              <a:rPr lang="en-US" dirty="0" err="1"/>
              <a:t>tonnes</a:t>
            </a:r>
            <a:r>
              <a:rPr lang="en-US" dirty="0"/>
              <a:t> as compared to world average of 154 </a:t>
            </a:r>
            <a:r>
              <a:rPr lang="en-US" dirty="0" err="1"/>
              <a:t>tonnes</a:t>
            </a:r>
            <a:r>
              <a:rPr lang="en-US" dirty="0"/>
              <a:t>.</a:t>
            </a:r>
          </a:p>
          <a:p>
            <a:endParaRPr lang="en-US" dirty="0"/>
          </a:p>
        </p:txBody>
      </p:sp>
    </p:spTree>
    <p:extLst>
      <p:ext uri="{BB962C8B-B14F-4D97-AF65-F5344CB8AC3E}">
        <p14:creationId xmlns:p14="http://schemas.microsoft.com/office/powerpoint/2010/main" xmlns="" val="81697862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7174" y="1484313"/>
            <a:ext cx="6973916" cy="4357687"/>
          </a:xfrm>
        </p:spPr>
        <p:txBody>
          <a:bodyPr>
            <a:normAutofit fontScale="92500"/>
          </a:bodyPr>
          <a:lstStyle/>
          <a:p>
            <a:pPr lvl="0"/>
            <a:r>
              <a:rPr lang="en-US" dirty="0"/>
              <a:t>Out of </a:t>
            </a:r>
            <a:r>
              <a:rPr lang="en-US" dirty="0" smtClean="0"/>
              <a:t>this inventory, </a:t>
            </a:r>
            <a:r>
              <a:rPr lang="en-US" dirty="0"/>
              <a:t>about 50% area </a:t>
            </a:r>
            <a:r>
              <a:rPr lang="en-US" dirty="0" smtClean="0"/>
              <a:t>covered </a:t>
            </a:r>
            <a:r>
              <a:rPr lang="en-US" dirty="0"/>
              <a:t>by Detailed Exploration.</a:t>
            </a:r>
          </a:p>
          <a:p>
            <a:pPr lvl="0"/>
            <a:r>
              <a:rPr lang="en-US" dirty="0" smtClean="0"/>
              <a:t>Out </a:t>
            </a:r>
            <a:r>
              <a:rPr lang="en-US" dirty="0"/>
              <a:t>of the total </a:t>
            </a:r>
            <a:r>
              <a:rPr lang="en-US" dirty="0" smtClean="0"/>
              <a:t>Inventory </a:t>
            </a:r>
            <a:r>
              <a:rPr lang="en-US" dirty="0"/>
              <a:t>of 248 </a:t>
            </a:r>
            <a:r>
              <a:rPr lang="en-US" dirty="0" err="1"/>
              <a:t>Bt</a:t>
            </a:r>
            <a:r>
              <a:rPr lang="en-US" dirty="0"/>
              <a:t>, 71 </a:t>
            </a:r>
            <a:r>
              <a:rPr lang="en-US" dirty="0" err="1"/>
              <a:t>Bt</a:t>
            </a:r>
            <a:r>
              <a:rPr lang="en-US" dirty="0"/>
              <a:t> </a:t>
            </a:r>
            <a:r>
              <a:rPr lang="en-US" dirty="0" smtClean="0"/>
              <a:t>are </a:t>
            </a:r>
            <a:r>
              <a:rPr lang="en-US" dirty="0"/>
              <a:t>in proved category within 300m </a:t>
            </a:r>
            <a:r>
              <a:rPr lang="en-US" dirty="0" smtClean="0"/>
              <a:t>depth.</a:t>
            </a:r>
            <a:endParaRPr lang="en-US" dirty="0"/>
          </a:p>
          <a:p>
            <a:r>
              <a:rPr lang="en-US" dirty="0" smtClean="0"/>
              <a:t>The </a:t>
            </a:r>
            <a:r>
              <a:rPr lang="en-US" dirty="0"/>
              <a:t>rest 81.5 Bt are in Indicated and Inferred categories. </a:t>
            </a:r>
            <a:endParaRPr lang="en-US" dirty="0" smtClean="0"/>
          </a:p>
          <a:p>
            <a:r>
              <a:rPr lang="en-US" dirty="0" smtClean="0"/>
              <a:t>Additionally </a:t>
            </a:r>
            <a:r>
              <a:rPr lang="en-US" dirty="0"/>
              <a:t>56.7 </a:t>
            </a:r>
            <a:r>
              <a:rPr lang="en-US" dirty="0" err="1"/>
              <a:t>Bt</a:t>
            </a:r>
            <a:r>
              <a:rPr lang="en-US" dirty="0"/>
              <a:t> resources are available in Indicated and Inferred categories (excluding </a:t>
            </a:r>
            <a:r>
              <a:rPr lang="en-US" dirty="0" err="1"/>
              <a:t>Jharia</a:t>
            </a:r>
            <a:r>
              <a:rPr lang="en-US" dirty="0"/>
              <a:t> CF) within 300-600m depth. </a:t>
            </a:r>
          </a:p>
          <a:p>
            <a:endParaRPr lang="en-US" dirty="0"/>
          </a:p>
        </p:txBody>
      </p:sp>
    </p:spTree>
    <p:extLst>
      <p:ext uri="{BB962C8B-B14F-4D97-AF65-F5344CB8AC3E}">
        <p14:creationId xmlns:p14="http://schemas.microsoft.com/office/powerpoint/2010/main" xmlns="" val="429371603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Quality of Indian Coal</a:t>
            </a:r>
            <a:endParaRPr lang="en-US" dirty="0"/>
          </a:p>
        </p:txBody>
      </p:sp>
      <p:sp>
        <p:nvSpPr>
          <p:cNvPr id="3" name="Content Placeholder 2"/>
          <p:cNvSpPr>
            <a:spLocks noGrp="1"/>
          </p:cNvSpPr>
          <p:nvPr>
            <p:ph idx="1"/>
          </p:nvPr>
        </p:nvSpPr>
        <p:spPr>
          <a:xfrm>
            <a:off x="1527174" y="1484313"/>
            <a:ext cx="6831039" cy="4357687"/>
          </a:xfrm>
        </p:spPr>
        <p:txBody>
          <a:bodyPr>
            <a:normAutofit/>
          </a:bodyPr>
          <a:lstStyle/>
          <a:p>
            <a:pPr lvl="0"/>
            <a:r>
              <a:rPr lang="en-US" dirty="0"/>
              <a:t>Indian coal has high ash content. The average ash content in Indian coal is 35-38 per cent while imported coal ash content 10-15%. </a:t>
            </a:r>
            <a:endParaRPr lang="en-US" dirty="0" smtClean="0"/>
          </a:p>
          <a:p>
            <a:pPr lvl="0"/>
            <a:r>
              <a:rPr lang="en-US" dirty="0" smtClean="0"/>
              <a:t>Indian </a:t>
            </a:r>
            <a:r>
              <a:rPr lang="en-US" dirty="0"/>
              <a:t>coal is characterized by:  	</a:t>
            </a:r>
          </a:p>
          <a:p>
            <a:pPr lvl="1"/>
            <a:r>
              <a:rPr lang="en-US" dirty="0" smtClean="0"/>
              <a:t>Lower </a:t>
            </a:r>
            <a:r>
              <a:rPr lang="en-US" dirty="0"/>
              <a:t>to medium grade coal;</a:t>
            </a:r>
          </a:p>
          <a:p>
            <a:pPr lvl="1"/>
            <a:r>
              <a:rPr lang="en-US" dirty="0" smtClean="0"/>
              <a:t>high </a:t>
            </a:r>
            <a:r>
              <a:rPr lang="en-US" dirty="0"/>
              <a:t>ash content; </a:t>
            </a:r>
          </a:p>
          <a:p>
            <a:pPr lvl="1"/>
            <a:r>
              <a:rPr lang="en-US" dirty="0" smtClean="0"/>
              <a:t>low </a:t>
            </a:r>
            <a:r>
              <a:rPr lang="en-US" dirty="0"/>
              <a:t>moisture content; and </a:t>
            </a:r>
          </a:p>
          <a:p>
            <a:pPr lvl="1"/>
            <a:r>
              <a:rPr lang="en-US" dirty="0" smtClean="0"/>
              <a:t>low </a:t>
            </a:r>
            <a:r>
              <a:rPr lang="en-US" dirty="0"/>
              <a:t>Sulphur content. </a:t>
            </a:r>
          </a:p>
          <a:p>
            <a:endParaRPr lang="en-US" dirty="0"/>
          </a:p>
        </p:txBody>
      </p:sp>
    </p:spTree>
    <p:extLst>
      <p:ext uri="{BB962C8B-B14F-4D97-AF65-F5344CB8AC3E}">
        <p14:creationId xmlns:p14="http://schemas.microsoft.com/office/powerpoint/2010/main" xmlns="" val="392792108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Mining technology</a:t>
            </a:r>
            <a:endParaRPr lang="en-US" dirty="0"/>
          </a:p>
        </p:txBody>
      </p:sp>
      <p:sp>
        <p:nvSpPr>
          <p:cNvPr id="3" name="Content Placeholder 2"/>
          <p:cNvSpPr>
            <a:spLocks noGrp="1"/>
          </p:cNvSpPr>
          <p:nvPr>
            <p:ph idx="1"/>
          </p:nvPr>
        </p:nvSpPr>
        <p:spPr>
          <a:xfrm>
            <a:off x="1527174" y="1484313"/>
            <a:ext cx="6831039" cy="4357687"/>
          </a:xfrm>
        </p:spPr>
        <p:txBody>
          <a:bodyPr/>
          <a:lstStyle/>
          <a:p>
            <a:pPr lvl="0"/>
            <a:r>
              <a:rPr lang="en-US" dirty="0"/>
              <a:t>Avenues of harnessing alternatives such as CBM and in-situ gasification of coal from the inaccessible deposits also need to be explored.</a:t>
            </a:r>
          </a:p>
          <a:p>
            <a:endParaRPr lang="en-US" dirty="0" smtClean="0"/>
          </a:p>
          <a:p>
            <a:r>
              <a:rPr lang="en-US" dirty="0" smtClean="0"/>
              <a:t>India </a:t>
            </a:r>
            <a:r>
              <a:rPr lang="en-US" dirty="0"/>
              <a:t>has been practicing mining by opencast mining (87%) and underground mining (23%). </a:t>
            </a:r>
          </a:p>
          <a:p>
            <a:endParaRPr lang="en-US" dirty="0"/>
          </a:p>
        </p:txBody>
      </p:sp>
    </p:spTree>
    <p:extLst>
      <p:ext uri="{BB962C8B-B14F-4D97-AF65-F5344CB8AC3E}">
        <p14:creationId xmlns:p14="http://schemas.microsoft.com/office/powerpoint/2010/main" xmlns="" val="3840047245"/>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Plausible Challenges</a:t>
            </a:r>
            <a:endParaRPr lang="en-US" dirty="0"/>
          </a:p>
        </p:txBody>
      </p:sp>
      <p:sp>
        <p:nvSpPr>
          <p:cNvPr id="3" name="Content Placeholder 2"/>
          <p:cNvSpPr>
            <a:spLocks noGrp="1"/>
          </p:cNvSpPr>
          <p:nvPr>
            <p:ph sz="half" idx="1"/>
          </p:nvPr>
        </p:nvSpPr>
        <p:spPr>
          <a:xfrm>
            <a:off x="714349" y="1484313"/>
            <a:ext cx="3914802" cy="4357687"/>
          </a:xfrm>
        </p:spPr>
        <p:txBody>
          <a:bodyPr>
            <a:normAutofit fontScale="92500"/>
          </a:bodyPr>
          <a:lstStyle/>
          <a:p>
            <a:pPr lvl="0"/>
            <a:r>
              <a:rPr lang="en-US" dirty="0" smtClean="0"/>
              <a:t>Coal </a:t>
            </a:r>
            <a:r>
              <a:rPr lang="en-US" dirty="0"/>
              <a:t>resource getting more and more </a:t>
            </a:r>
            <a:r>
              <a:rPr lang="en-US" dirty="0" smtClean="0"/>
              <a:t>limited.</a:t>
            </a:r>
          </a:p>
          <a:p>
            <a:pPr lvl="0"/>
            <a:r>
              <a:rPr lang="en-US" dirty="0" smtClean="0"/>
              <a:t> Focus </a:t>
            </a:r>
            <a:r>
              <a:rPr lang="en-US" dirty="0"/>
              <a:t>of mining requires </a:t>
            </a:r>
            <a:r>
              <a:rPr lang="en-US" dirty="0" smtClean="0"/>
              <a:t>moving</a:t>
            </a:r>
          </a:p>
          <a:p>
            <a:pPr lvl="1"/>
            <a:r>
              <a:rPr lang="en-US" dirty="0" smtClean="0"/>
              <a:t> </a:t>
            </a:r>
            <a:r>
              <a:rPr lang="en-US" dirty="0"/>
              <a:t>to higher depths</a:t>
            </a:r>
            <a:r>
              <a:rPr lang="en-US" dirty="0" smtClean="0"/>
              <a:t>,</a:t>
            </a:r>
          </a:p>
          <a:p>
            <a:pPr lvl="1"/>
            <a:r>
              <a:rPr lang="en-US" dirty="0" smtClean="0"/>
              <a:t> </a:t>
            </a:r>
            <a:r>
              <a:rPr lang="en-US" dirty="0"/>
              <a:t>larger systems </a:t>
            </a:r>
            <a:r>
              <a:rPr lang="en-US" dirty="0" smtClean="0"/>
              <a:t>and</a:t>
            </a:r>
          </a:p>
          <a:p>
            <a:pPr lvl="1"/>
            <a:r>
              <a:rPr lang="en-US" dirty="0" smtClean="0"/>
              <a:t> </a:t>
            </a:r>
            <a:r>
              <a:rPr lang="en-US" dirty="0"/>
              <a:t>processes  to be adopted which are more efficient than traditional truck and haul. </a:t>
            </a:r>
          </a:p>
          <a:p>
            <a:endParaRPr lang="en-US" dirty="0"/>
          </a:p>
        </p:txBody>
      </p:sp>
      <p:pic>
        <p:nvPicPr>
          <p:cNvPr id="5" name="Content Placeholder 4"/>
          <p:cNvPicPr>
            <a:picLocks noGrp="1"/>
          </p:cNvPicPr>
          <p:nvPr>
            <p:ph sz="half" idx="2"/>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bwMode="auto">
          <a:xfrm>
            <a:off x="4800600" y="1371600"/>
            <a:ext cx="3810000" cy="4038599"/>
          </a:xfrm>
          <a:prstGeom prst="rect">
            <a:avLst/>
          </a:prstGeom>
          <a:noFill/>
        </p:spPr>
      </p:pic>
    </p:spTree>
    <p:extLst>
      <p:ext uri="{BB962C8B-B14F-4D97-AF65-F5344CB8AC3E}">
        <p14:creationId xmlns:p14="http://schemas.microsoft.com/office/powerpoint/2010/main" xmlns="" val="304595913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other plausible challenges </a:t>
            </a:r>
          </a:p>
        </p:txBody>
      </p:sp>
      <p:sp>
        <p:nvSpPr>
          <p:cNvPr id="3" name="Content Placeholder 2"/>
          <p:cNvSpPr>
            <a:spLocks noGrp="1"/>
          </p:cNvSpPr>
          <p:nvPr>
            <p:ph idx="1"/>
          </p:nvPr>
        </p:nvSpPr>
        <p:spPr>
          <a:xfrm>
            <a:off x="1000100" y="1484313"/>
            <a:ext cx="7215238" cy="4357687"/>
          </a:xfrm>
        </p:spPr>
        <p:txBody>
          <a:bodyPr>
            <a:normAutofit fontScale="92500" lnSpcReduction="10000"/>
          </a:bodyPr>
          <a:lstStyle/>
          <a:p>
            <a:pPr lvl="1"/>
            <a:r>
              <a:rPr lang="en-US" dirty="0"/>
              <a:t> </a:t>
            </a:r>
            <a:r>
              <a:rPr lang="en-US" sz="2800" dirty="0"/>
              <a:t>shifting of mining from one mine to other by abandoning excavated coal mines without proper  reclamation; </a:t>
            </a:r>
          </a:p>
          <a:p>
            <a:pPr lvl="1"/>
            <a:r>
              <a:rPr lang="en-US" sz="2800" dirty="0"/>
              <a:t>improper  implementation of mine closure plans ;</a:t>
            </a:r>
          </a:p>
          <a:p>
            <a:pPr lvl="1"/>
            <a:r>
              <a:rPr lang="en-US" sz="2800" dirty="0"/>
              <a:t> practice of horizontal mining thereby destroying forest and wild life; </a:t>
            </a:r>
          </a:p>
          <a:p>
            <a:pPr lvl="1"/>
            <a:r>
              <a:rPr lang="en-US" sz="2800" dirty="0"/>
              <a:t>possibility of extending vertical mining beyond 300 meter depth;  availability of advanced technology;  </a:t>
            </a:r>
          </a:p>
          <a:p>
            <a:pPr lvl="1"/>
            <a:r>
              <a:rPr lang="en-US" sz="2800" dirty="0"/>
              <a:t>change in mind set; etc.</a:t>
            </a:r>
          </a:p>
          <a:p>
            <a:endParaRPr lang="en-US" dirty="0"/>
          </a:p>
        </p:txBody>
      </p:sp>
    </p:spTree>
    <p:extLst>
      <p:ext uri="{BB962C8B-B14F-4D97-AF65-F5344CB8AC3E}">
        <p14:creationId xmlns:p14="http://schemas.microsoft.com/office/powerpoint/2010/main" xmlns="" val="1818177558"/>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Mining activities</a:t>
            </a:r>
            <a:r>
              <a:rPr lang="en-US" dirty="0" smtClean="0"/>
              <a:t/>
            </a:r>
            <a:br>
              <a:rPr lang="en-US" dirty="0" smtClean="0"/>
            </a:br>
            <a:endParaRPr lang="en-US" dirty="0"/>
          </a:p>
        </p:txBody>
      </p:sp>
      <p:sp>
        <p:nvSpPr>
          <p:cNvPr id="3" name="Content Placeholder 2"/>
          <p:cNvSpPr>
            <a:spLocks noGrp="1"/>
          </p:cNvSpPr>
          <p:nvPr>
            <p:ph idx="1"/>
          </p:nvPr>
        </p:nvSpPr>
        <p:spPr>
          <a:xfrm>
            <a:off x="1527174" y="1484313"/>
            <a:ext cx="7188230" cy="5230835"/>
          </a:xfrm>
        </p:spPr>
        <p:txBody>
          <a:bodyPr>
            <a:noAutofit/>
          </a:bodyPr>
          <a:lstStyle/>
          <a:p>
            <a:r>
              <a:rPr lang="en-US" sz="2000" dirty="0" smtClean="0"/>
              <a:t>Unregulated </a:t>
            </a:r>
            <a:r>
              <a:rPr lang="en-US" sz="2000" dirty="0"/>
              <a:t>mining has </a:t>
            </a:r>
            <a:r>
              <a:rPr lang="en-US" sz="2000" dirty="0" smtClean="0"/>
              <a:t>potential to harm air</a:t>
            </a:r>
            <a:r>
              <a:rPr lang="en-US" sz="2000" dirty="0"/>
              <a:t>, </a:t>
            </a:r>
            <a:r>
              <a:rPr lang="en-US" sz="2000" dirty="0" smtClean="0"/>
              <a:t>water </a:t>
            </a:r>
            <a:r>
              <a:rPr lang="en-US" sz="2000" dirty="0"/>
              <a:t>and soil. </a:t>
            </a:r>
            <a:endParaRPr lang="en-US" sz="2000" dirty="0" smtClean="0"/>
          </a:p>
          <a:p>
            <a:r>
              <a:rPr lang="en-US" sz="2000" dirty="0" smtClean="0"/>
              <a:t>Choice </a:t>
            </a:r>
            <a:r>
              <a:rPr lang="en-US" sz="2000" dirty="0"/>
              <a:t>of actual mining method </a:t>
            </a:r>
            <a:r>
              <a:rPr lang="en-US" sz="2000" dirty="0" smtClean="0"/>
              <a:t>depends </a:t>
            </a:r>
            <a:r>
              <a:rPr lang="en-US" sz="2000" dirty="0"/>
              <a:t>on various </a:t>
            </a:r>
            <a:r>
              <a:rPr lang="en-US" sz="2000" dirty="0" smtClean="0"/>
              <a:t>factors, viz. </a:t>
            </a:r>
          </a:p>
          <a:p>
            <a:pPr lvl="1"/>
            <a:r>
              <a:rPr lang="en-US" sz="1800" dirty="0"/>
              <a:t>D</a:t>
            </a:r>
            <a:r>
              <a:rPr lang="en-US" sz="1800" dirty="0" smtClean="0"/>
              <a:t>eposit </a:t>
            </a:r>
            <a:r>
              <a:rPr lang="en-US" sz="1800" dirty="0"/>
              <a:t>characteristics, </a:t>
            </a:r>
            <a:endParaRPr lang="en-US" sz="1800" dirty="0" smtClean="0"/>
          </a:p>
          <a:p>
            <a:pPr lvl="1"/>
            <a:r>
              <a:rPr lang="en-US" sz="1800" dirty="0" smtClean="0"/>
              <a:t>Percentage </a:t>
            </a:r>
            <a:r>
              <a:rPr lang="en-US" sz="1800" dirty="0"/>
              <a:t>recovery, </a:t>
            </a:r>
            <a:r>
              <a:rPr lang="en-US" sz="1800" dirty="0" smtClean="0"/>
              <a:t>production</a:t>
            </a:r>
            <a:r>
              <a:rPr lang="en-US" sz="1800" dirty="0"/>
              <a:t>, scheduling scope of mechanization and automation, workforce requirements</a:t>
            </a:r>
            <a:r>
              <a:rPr lang="en-US" sz="1800" dirty="0" smtClean="0"/>
              <a:t>, </a:t>
            </a:r>
          </a:p>
          <a:p>
            <a:pPr lvl="1"/>
            <a:r>
              <a:rPr lang="en-US" sz="1800" dirty="0"/>
              <a:t>C</a:t>
            </a:r>
            <a:r>
              <a:rPr lang="en-US" sz="1800" dirty="0" smtClean="0"/>
              <a:t>oncerns </a:t>
            </a:r>
            <a:r>
              <a:rPr lang="en-US" sz="1800" dirty="0"/>
              <a:t>over land and water resource use, health and safety requirement </a:t>
            </a:r>
            <a:endParaRPr lang="en-US" sz="1800" dirty="0" smtClean="0"/>
          </a:p>
          <a:p>
            <a:pPr lvl="1"/>
            <a:r>
              <a:rPr lang="en-US" sz="1800" dirty="0"/>
              <a:t>E</a:t>
            </a:r>
            <a:r>
              <a:rPr lang="en-US" sz="1800" dirty="0" smtClean="0"/>
              <a:t>nvironmental </a:t>
            </a:r>
            <a:r>
              <a:rPr lang="en-US" sz="1800" dirty="0"/>
              <a:t>concerns including pollutant emissions, waste generation, public health and safety concerns, </a:t>
            </a:r>
            <a:endParaRPr lang="en-US" sz="1800" dirty="0" smtClean="0"/>
          </a:p>
          <a:p>
            <a:pPr lvl="1"/>
            <a:r>
              <a:rPr lang="en-US" sz="1800" dirty="0"/>
              <a:t>L</a:t>
            </a:r>
            <a:r>
              <a:rPr lang="en-US" sz="1800" dirty="0" smtClean="0"/>
              <a:t>and </a:t>
            </a:r>
            <a:r>
              <a:rPr lang="en-US" sz="1800" dirty="0"/>
              <a:t>reclamation</a:t>
            </a:r>
            <a:r>
              <a:rPr lang="en-US" sz="1800" dirty="0" smtClean="0"/>
              <a:t>,</a:t>
            </a:r>
          </a:p>
          <a:p>
            <a:pPr lvl="1"/>
            <a:r>
              <a:rPr lang="en-US" sz="1800" dirty="0" smtClean="0"/>
              <a:t> Operating </a:t>
            </a:r>
            <a:r>
              <a:rPr lang="en-US" sz="1800" dirty="0"/>
              <a:t>and capital cost estimates etc.  </a:t>
            </a:r>
          </a:p>
          <a:p>
            <a:r>
              <a:rPr lang="en-US" sz="2000" dirty="0"/>
              <a:t>A</a:t>
            </a:r>
            <a:r>
              <a:rPr lang="en-US" sz="2000" dirty="0" smtClean="0"/>
              <a:t>dequate environmental and safety safeguards required to be established as mines are with </a:t>
            </a:r>
            <a:r>
              <a:rPr lang="en-US" sz="2000" dirty="0"/>
              <a:t>varying levels of environmental </a:t>
            </a:r>
            <a:r>
              <a:rPr lang="en-US" sz="2000" dirty="0" smtClean="0"/>
              <a:t>protection.</a:t>
            </a:r>
            <a:endParaRPr lang="en-US" sz="2000" dirty="0"/>
          </a:p>
        </p:txBody>
      </p:sp>
    </p:spTree>
    <p:extLst>
      <p:ext uri="{BB962C8B-B14F-4D97-AF65-F5344CB8AC3E}">
        <p14:creationId xmlns="" xmlns:p14="http://schemas.microsoft.com/office/powerpoint/2010/main" val="2186460193"/>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Environmental Damages:</a:t>
            </a:r>
            <a:br>
              <a:rPr lang="en-US" b="1" dirty="0" smtClean="0"/>
            </a:br>
            <a:r>
              <a:rPr lang="en-US" b="1" dirty="0" err="1" smtClean="0"/>
              <a:t>i</a:t>
            </a:r>
            <a:r>
              <a:rPr lang="en-US" b="1" dirty="0" smtClean="0"/>
              <a:t>. Open Cast Mining</a:t>
            </a:r>
            <a:r>
              <a:rPr lang="en-US" dirty="0" smtClean="0"/>
              <a:t/>
            </a:r>
            <a:br>
              <a:rPr lang="en-US" dirty="0" smtClean="0"/>
            </a:br>
            <a:r>
              <a:rPr lang="en-US" dirty="0" smtClean="0"/>
              <a:t/>
            </a:r>
            <a:br>
              <a:rPr lang="en-US" dirty="0" smtClean="0"/>
            </a:b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669679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728253837"/>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Underground Mining</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dirty="0" smtClean="0"/>
              <a:t>Underground </a:t>
            </a:r>
            <a:r>
              <a:rPr lang="en-US" dirty="0"/>
              <a:t>mining has the potential for tunnel collapses and land subsidence </a:t>
            </a:r>
            <a:r>
              <a:rPr lang="en-US" dirty="0" smtClean="0"/>
              <a:t>.</a:t>
            </a:r>
          </a:p>
          <a:p>
            <a:r>
              <a:rPr lang="en-US" dirty="0" smtClean="0"/>
              <a:t>It </a:t>
            </a:r>
            <a:r>
              <a:rPr lang="en-US" dirty="0"/>
              <a:t>involves large-scale movements of waste rock and vegetation, similar to open pit mining. </a:t>
            </a:r>
            <a:endParaRPr lang="en-US" dirty="0" smtClean="0"/>
          </a:p>
          <a:p>
            <a:r>
              <a:rPr lang="en-US" dirty="0" smtClean="0"/>
              <a:t>As </a:t>
            </a:r>
            <a:r>
              <a:rPr lang="en-US" dirty="0"/>
              <a:t>water takes on harmful concentrations of minerals and heavy metals, it becomes a contaminant. This contaminated water can pollute the region surrounding the mine and </a:t>
            </a:r>
            <a:r>
              <a:rPr lang="en-US" dirty="0" smtClean="0"/>
              <a:t>beyond.</a:t>
            </a:r>
          </a:p>
          <a:p>
            <a:r>
              <a:rPr lang="en-US" dirty="0" smtClean="0"/>
              <a:t>Most </a:t>
            </a:r>
            <a:r>
              <a:rPr lang="en-US" dirty="0"/>
              <a:t>underground mining operations increase sedimentation in nearby rivers through their use of hydraulic pumps and suction dredges; </a:t>
            </a:r>
            <a:endParaRPr lang="en-US" dirty="0" smtClean="0"/>
          </a:p>
          <a:p>
            <a:r>
              <a:rPr lang="en-US" dirty="0" smtClean="0"/>
              <a:t>Blasting </a:t>
            </a:r>
            <a:r>
              <a:rPr lang="en-US" dirty="0"/>
              <a:t>with hydraulic pumps removes ecologically valuable topsoil containing seed banks, making it difficult for vegetation to </a:t>
            </a:r>
            <a:r>
              <a:rPr lang="en-US" dirty="0" smtClean="0"/>
              <a:t>recover. </a:t>
            </a:r>
          </a:p>
          <a:p>
            <a:r>
              <a:rPr lang="en-US" dirty="0" smtClean="0"/>
              <a:t>Deforestation </a:t>
            </a:r>
            <a:r>
              <a:rPr lang="en-US" dirty="0"/>
              <a:t>due to mining leads to the disintegration of biomes and contributes to the effects of erosion.</a:t>
            </a:r>
          </a:p>
          <a:p>
            <a:endParaRPr lang="en-US" dirty="0"/>
          </a:p>
        </p:txBody>
      </p:sp>
    </p:spTree>
    <p:extLst>
      <p:ext uri="{BB962C8B-B14F-4D97-AF65-F5344CB8AC3E}">
        <p14:creationId xmlns="" xmlns:p14="http://schemas.microsoft.com/office/powerpoint/2010/main" val="3330405095"/>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impact?</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EIA Notification: …….potential environmental impacts….. </a:t>
            </a:r>
          </a:p>
          <a:p>
            <a:r>
              <a:rPr lang="en-US" dirty="0" smtClean="0"/>
              <a:t>The impact of an activity is a deviation (a change) from the </a:t>
            </a:r>
            <a:r>
              <a:rPr lang="en-US" dirty="0" smtClean="0">
                <a:solidFill>
                  <a:srgbClr val="1E4ABD"/>
                </a:solidFill>
              </a:rPr>
              <a:t>baseline situation</a:t>
            </a:r>
            <a:r>
              <a:rPr lang="en-US" dirty="0" smtClean="0"/>
              <a:t> that is caused by the activity.</a:t>
            </a:r>
            <a:r>
              <a:rPr lang="en-US" b="1" dirty="0" smtClean="0">
                <a:solidFill>
                  <a:schemeClr val="bg1"/>
                </a:solidFill>
                <a:latin typeface="Arial" charset="0"/>
              </a:rPr>
              <a:t> </a:t>
            </a:r>
          </a:p>
          <a:p>
            <a:r>
              <a:rPr lang="en-US" dirty="0" smtClean="0"/>
              <a:t>To measure an impact, you must know what the baseline situation is.</a:t>
            </a:r>
          </a:p>
          <a:p>
            <a:r>
              <a:rPr lang="en-US" b="1" dirty="0" smtClean="0">
                <a:latin typeface="Arial" charset="0"/>
              </a:rPr>
              <a:t>The </a:t>
            </a:r>
            <a:r>
              <a:rPr lang="en-US" b="1" dirty="0" smtClean="0">
                <a:solidFill>
                  <a:srgbClr val="1E4ABD"/>
                </a:solidFill>
                <a:latin typeface="Arial" charset="0"/>
              </a:rPr>
              <a:t>baseline situation</a:t>
            </a:r>
            <a:r>
              <a:rPr lang="en-US" b="1" dirty="0" smtClean="0">
                <a:latin typeface="Arial" charset="0"/>
              </a:rPr>
              <a:t> is the existing environmental situation or condition in the absence of the activity.</a:t>
            </a:r>
          </a:p>
          <a:p>
            <a:r>
              <a:rPr lang="en-US" b="1" dirty="0" smtClean="0">
                <a:solidFill>
                  <a:srgbClr val="1E4ABD"/>
                </a:solidFill>
                <a:latin typeface="Arial" charset="0"/>
              </a:rPr>
              <a:t>The baseline situation is a key concept in EIA.</a:t>
            </a:r>
            <a:r>
              <a:rPr lang="en-US" b="1" dirty="0" smtClean="0">
                <a:latin typeface="Arial" charset="0"/>
              </a:rPr>
              <a:t> </a:t>
            </a:r>
          </a:p>
          <a:p>
            <a:endParaRPr lang="en-US" dirty="0" smtClean="0"/>
          </a:p>
          <a:p>
            <a:endParaRPr lang="en-IN"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7174" y="1484313"/>
            <a:ext cx="6831039" cy="4357687"/>
          </a:xfrm>
        </p:spPr>
        <p:txBody>
          <a:bodyPr>
            <a:normAutofit lnSpcReduction="10000"/>
          </a:bodyPr>
          <a:lstStyle/>
          <a:p>
            <a:r>
              <a:rPr lang="en-US" sz="2800" dirty="0"/>
              <a:t>Topography of the mining area should be analyzed so as to address the terrain viz. hill slopes, coastal and inland topography. </a:t>
            </a:r>
            <a:endParaRPr lang="en-US" sz="2800" dirty="0" smtClean="0"/>
          </a:p>
          <a:p>
            <a:r>
              <a:rPr lang="en-US" sz="2800" dirty="0" smtClean="0"/>
              <a:t>The </a:t>
            </a:r>
            <a:r>
              <a:rPr lang="en-US" sz="2800" dirty="0"/>
              <a:t>water reservoirs, water flow pattern of water bodies, Perennial streams, if any should be identified and special attention be </a:t>
            </a:r>
            <a:r>
              <a:rPr lang="en-US" sz="2800" dirty="0" smtClean="0"/>
              <a:t>attributed. </a:t>
            </a:r>
          </a:p>
          <a:p>
            <a:r>
              <a:rPr lang="en-US" sz="2800" dirty="0" smtClean="0"/>
              <a:t>Geology </a:t>
            </a:r>
            <a:r>
              <a:rPr lang="en-US" sz="2800" dirty="0"/>
              <a:t>of the area is very important to ascertain seismic sensitivity. </a:t>
            </a:r>
          </a:p>
          <a:p>
            <a:endParaRPr lang="en-US" dirty="0"/>
          </a:p>
        </p:txBody>
      </p:sp>
    </p:spTree>
    <p:extLst>
      <p:ext uri="{BB962C8B-B14F-4D97-AF65-F5344CB8AC3E}">
        <p14:creationId xmlns="" xmlns:p14="http://schemas.microsoft.com/office/powerpoint/2010/main" val="3342516404"/>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7174" y="1484313"/>
            <a:ext cx="6759601" cy="4659331"/>
          </a:xfrm>
        </p:spPr>
        <p:txBody>
          <a:bodyPr>
            <a:normAutofit fontScale="70000" lnSpcReduction="20000"/>
          </a:bodyPr>
          <a:lstStyle/>
          <a:p>
            <a:pPr marL="0" indent="0">
              <a:buNone/>
            </a:pPr>
            <a:r>
              <a:rPr lang="en-US" b="1" dirty="0">
                <a:solidFill>
                  <a:srgbClr val="FF0000"/>
                </a:solidFill>
              </a:rPr>
              <a:t>Dust</a:t>
            </a:r>
            <a:endParaRPr lang="en-US" dirty="0">
              <a:solidFill>
                <a:srgbClr val="FF0000"/>
              </a:solidFill>
            </a:endParaRPr>
          </a:p>
          <a:p>
            <a:r>
              <a:rPr lang="en-US" dirty="0"/>
              <a:t>Dust can release a variety of heavy metals commonly associated with health problems. Can be absorbed into lung tissue, causing problems like pneumoconiosis and silicosis.</a:t>
            </a:r>
          </a:p>
          <a:p>
            <a:pPr marL="0" indent="0">
              <a:buNone/>
            </a:pPr>
            <a:r>
              <a:rPr lang="en-US" b="1" dirty="0">
                <a:solidFill>
                  <a:srgbClr val="FF0000"/>
                </a:solidFill>
              </a:rPr>
              <a:t>Carbon output</a:t>
            </a:r>
            <a:endParaRPr lang="en-US" dirty="0">
              <a:solidFill>
                <a:srgbClr val="FF0000"/>
              </a:solidFill>
            </a:endParaRPr>
          </a:p>
          <a:p>
            <a:r>
              <a:rPr lang="en-US" dirty="0"/>
              <a:t>Mining, like most heavy industries, is dependent on fossil fuels, which generate the energy needed to operate a mine. Environmental standards need to be implemented.</a:t>
            </a:r>
          </a:p>
          <a:p>
            <a:pPr marL="0" indent="0">
              <a:buNone/>
            </a:pPr>
            <a:r>
              <a:rPr lang="en-US" b="1" dirty="0">
                <a:solidFill>
                  <a:srgbClr val="FF0000"/>
                </a:solidFill>
              </a:rPr>
              <a:t>Species habitat</a:t>
            </a:r>
            <a:endParaRPr lang="en-US" dirty="0">
              <a:solidFill>
                <a:srgbClr val="FF0000"/>
              </a:solidFill>
            </a:endParaRPr>
          </a:p>
          <a:p>
            <a:r>
              <a:rPr lang="en-US" dirty="0"/>
              <a:t>Mining is an inherently invasive process that can cause damage to a landscape in an area much larger than the mining site itself. The effects of this damage can continue years after a mine has shut down, including the addition to greenhouse gasses, death of flora and fauna, and erosion of land and habitat.</a:t>
            </a:r>
          </a:p>
          <a:p>
            <a:endParaRPr lang="en-US" dirty="0"/>
          </a:p>
        </p:txBody>
      </p:sp>
    </p:spTree>
    <p:extLst>
      <p:ext uri="{BB962C8B-B14F-4D97-AF65-F5344CB8AC3E}">
        <p14:creationId xmlns="" xmlns:p14="http://schemas.microsoft.com/office/powerpoint/2010/main" val="2111122539"/>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7174" y="1484313"/>
            <a:ext cx="6831039" cy="4357687"/>
          </a:xfrm>
        </p:spPr>
        <p:txBody>
          <a:bodyPr>
            <a:normAutofit/>
          </a:bodyPr>
          <a:lstStyle/>
          <a:p>
            <a:pPr marL="0" indent="0">
              <a:buNone/>
            </a:pPr>
            <a:r>
              <a:rPr lang="en-US" dirty="0">
                <a:solidFill>
                  <a:srgbClr val="FF0000"/>
                </a:solidFill>
              </a:rPr>
              <a:t>Mine </a:t>
            </a:r>
            <a:r>
              <a:rPr lang="en-US" dirty="0" smtClean="0">
                <a:solidFill>
                  <a:srgbClr val="FF0000"/>
                </a:solidFill>
              </a:rPr>
              <a:t>Subsidence:</a:t>
            </a:r>
            <a:endParaRPr lang="en-US" dirty="0">
              <a:solidFill>
                <a:srgbClr val="FF0000"/>
              </a:solidFill>
            </a:endParaRPr>
          </a:p>
          <a:p>
            <a:pPr lvl="0"/>
            <a:r>
              <a:rPr lang="en-US" dirty="0" smtClean="0"/>
              <a:t>Surface </a:t>
            </a:r>
            <a:r>
              <a:rPr lang="en-US" dirty="0"/>
              <a:t>subsidence can cause extensive damage/degradation affects.</a:t>
            </a:r>
          </a:p>
          <a:p>
            <a:pPr lvl="0"/>
            <a:r>
              <a:rPr lang="en-US" dirty="0"/>
              <a:t>A thorough understanding of subsistence patterns of underground mining on the surface to be quantified. </a:t>
            </a:r>
          </a:p>
          <a:p>
            <a:pPr lvl="0"/>
            <a:r>
              <a:rPr lang="en-US" dirty="0"/>
              <a:t>This ensures the safe, maximum recovery of a coal resource, while providing protection to other land uses.</a:t>
            </a:r>
          </a:p>
          <a:p>
            <a:endParaRPr lang="en-US" dirty="0"/>
          </a:p>
        </p:txBody>
      </p:sp>
    </p:spTree>
    <p:extLst>
      <p:ext uri="{BB962C8B-B14F-4D97-AF65-F5344CB8AC3E}">
        <p14:creationId xmlns="" xmlns:p14="http://schemas.microsoft.com/office/powerpoint/2010/main" val="540663869"/>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Water Pollution</a:t>
            </a:r>
            <a:r>
              <a:rPr lang="en-US" dirty="0" smtClean="0"/>
              <a:t/>
            </a:r>
            <a:br>
              <a:rPr lang="en-US" dirty="0" smtClean="0"/>
            </a:br>
            <a:endParaRPr lang="en-US" dirty="0"/>
          </a:p>
        </p:txBody>
      </p:sp>
      <p:sp>
        <p:nvSpPr>
          <p:cNvPr id="3" name="Content Placeholder 2"/>
          <p:cNvSpPr>
            <a:spLocks noGrp="1"/>
          </p:cNvSpPr>
          <p:nvPr>
            <p:ph idx="1"/>
          </p:nvPr>
        </p:nvSpPr>
        <p:spPr>
          <a:xfrm>
            <a:off x="1527174" y="1484313"/>
            <a:ext cx="6831039" cy="4802207"/>
          </a:xfrm>
        </p:spPr>
        <p:txBody>
          <a:bodyPr>
            <a:normAutofit fontScale="77500" lnSpcReduction="20000"/>
          </a:bodyPr>
          <a:lstStyle/>
          <a:p>
            <a:endParaRPr lang="en-US" dirty="0"/>
          </a:p>
          <a:p>
            <a:r>
              <a:rPr lang="en-US" dirty="0"/>
              <a:t>Mine operations work to improve their water management, aiming to reduce demand through efficiency, technology and the use of lower quality and recycled water. </a:t>
            </a:r>
          </a:p>
          <a:p>
            <a:endParaRPr lang="en-US" dirty="0" smtClean="0"/>
          </a:p>
          <a:p>
            <a:r>
              <a:rPr lang="en-US" dirty="0" smtClean="0"/>
              <a:t>Water </a:t>
            </a:r>
            <a:r>
              <a:rPr lang="en-US" dirty="0"/>
              <a:t>pollution is controlled by carefully separating the water runoff from undisturbed areas from water which contains sediments or salt from mine workings. </a:t>
            </a:r>
          </a:p>
          <a:p>
            <a:endParaRPr lang="en-US" dirty="0" smtClean="0"/>
          </a:p>
          <a:p>
            <a:r>
              <a:rPr lang="en-US" dirty="0" smtClean="0"/>
              <a:t>Clean </a:t>
            </a:r>
            <a:r>
              <a:rPr lang="en-US" dirty="0"/>
              <a:t>runoff can be discharged into surrounding water courses, while other water is treated and can be reused such as for dust suppression </a:t>
            </a:r>
            <a:r>
              <a:rPr lang="en-US" dirty="0" smtClean="0"/>
              <a:t>and  </a:t>
            </a:r>
            <a:r>
              <a:rPr lang="en-US" dirty="0"/>
              <a:t>in coal preparation plants</a:t>
            </a:r>
            <a:r>
              <a:rPr lang="en-US" dirty="0" smtClean="0"/>
              <a:t>.</a:t>
            </a:r>
          </a:p>
          <a:p>
            <a:endParaRPr lang="en-US" dirty="0"/>
          </a:p>
        </p:txBody>
      </p:sp>
    </p:spTree>
    <p:extLst>
      <p:ext uri="{BB962C8B-B14F-4D97-AF65-F5344CB8AC3E}">
        <p14:creationId xmlns="" xmlns:p14="http://schemas.microsoft.com/office/powerpoint/2010/main" val="2064402897"/>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Acid mine drainage</a:t>
            </a:r>
            <a:r>
              <a:rPr lang="en-US" dirty="0" smtClean="0"/>
              <a:t/>
            </a:r>
            <a:br>
              <a:rPr lang="en-US" dirty="0" smtClean="0"/>
            </a:br>
            <a:endParaRPr lang="en-US" dirty="0"/>
          </a:p>
        </p:txBody>
      </p:sp>
      <p:sp>
        <p:nvSpPr>
          <p:cNvPr id="3" name="Content Placeholder 2"/>
          <p:cNvSpPr>
            <a:spLocks noGrp="1"/>
          </p:cNvSpPr>
          <p:nvPr>
            <p:ph idx="1"/>
          </p:nvPr>
        </p:nvSpPr>
        <p:spPr>
          <a:xfrm>
            <a:off x="1527174" y="1484313"/>
            <a:ext cx="6616725" cy="4357687"/>
          </a:xfrm>
        </p:spPr>
        <p:txBody>
          <a:bodyPr>
            <a:normAutofit/>
          </a:bodyPr>
          <a:lstStyle/>
          <a:p>
            <a:r>
              <a:rPr lang="en-US" dirty="0" smtClean="0"/>
              <a:t>Acid </a:t>
            </a:r>
            <a:r>
              <a:rPr lang="en-US" dirty="0"/>
              <a:t>mine drainage (AMD) </a:t>
            </a:r>
            <a:r>
              <a:rPr lang="en-US" dirty="0" smtClean="0"/>
              <a:t>is metal-rich water formed from the chemical reaction between water and rocks containing </a:t>
            </a:r>
            <a:r>
              <a:rPr lang="en-US" dirty="0" err="1" smtClean="0"/>
              <a:t>sulphur</a:t>
            </a:r>
            <a:r>
              <a:rPr lang="en-US" dirty="0" smtClean="0"/>
              <a:t>-bearing minerals can </a:t>
            </a:r>
            <a:r>
              <a:rPr lang="en-US" dirty="0"/>
              <a:t>be a challenge at coal mining operations. </a:t>
            </a:r>
            <a:endParaRPr lang="en-US" dirty="0" smtClean="0"/>
          </a:p>
          <a:p>
            <a:r>
              <a:rPr lang="en-US" dirty="0"/>
              <a:t>AMD can be treated actively or passively.</a:t>
            </a:r>
          </a:p>
          <a:p>
            <a:pPr marL="0" indent="0">
              <a:buNone/>
            </a:pPr>
            <a:endParaRPr lang="en-US" dirty="0"/>
          </a:p>
        </p:txBody>
      </p:sp>
    </p:spTree>
    <p:extLst>
      <p:ext uri="{BB962C8B-B14F-4D97-AF65-F5344CB8AC3E}">
        <p14:creationId xmlns="" xmlns:p14="http://schemas.microsoft.com/office/powerpoint/2010/main" val="3813491601"/>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Methane (CH</a:t>
            </a:r>
            <a:r>
              <a:rPr lang="en-US" b="1" baseline="-25000" dirty="0" smtClean="0"/>
              <a:t>4</a:t>
            </a:r>
            <a:r>
              <a:rPr lang="en-US" b="1" dirty="0" smtClean="0"/>
              <a:t>) </a:t>
            </a:r>
            <a:endParaRPr lang="en-US" dirty="0"/>
          </a:p>
        </p:txBody>
      </p:sp>
      <p:sp>
        <p:nvSpPr>
          <p:cNvPr id="3" name="Content Placeholder 2"/>
          <p:cNvSpPr>
            <a:spLocks noGrp="1"/>
          </p:cNvSpPr>
          <p:nvPr>
            <p:ph idx="1"/>
          </p:nvPr>
        </p:nvSpPr>
        <p:spPr>
          <a:xfrm>
            <a:off x="1527174" y="1484313"/>
            <a:ext cx="7045353" cy="4357687"/>
          </a:xfrm>
        </p:spPr>
        <p:txBody>
          <a:bodyPr>
            <a:normAutofit fontScale="77500" lnSpcReduction="20000"/>
          </a:bodyPr>
          <a:lstStyle/>
          <a:p>
            <a:pPr lvl="0"/>
            <a:r>
              <a:rPr lang="en-US" dirty="0" smtClean="0"/>
              <a:t>Methane (CH</a:t>
            </a:r>
            <a:r>
              <a:rPr lang="en-US" baseline="-25000" dirty="0" smtClean="0"/>
              <a:t>4</a:t>
            </a:r>
            <a:r>
              <a:rPr lang="en-US" dirty="0" smtClean="0"/>
              <a:t>) is </a:t>
            </a:r>
            <a:r>
              <a:rPr lang="en-US" dirty="0"/>
              <a:t>a gas formed as part of the process of coal </a:t>
            </a:r>
            <a:r>
              <a:rPr lang="en-US" dirty="0" smtClean="0"/>
              <a:t>formation and released </a:t>
            </a:r>
            <a:r>
              <a:rPr lang="en-US" dirty="0"/>
              <a:t>from the coal seam and the surrounding disturbed strata during mining operations. </a:t>
            </a:r>
            <a:endParaRPr lang="en-US" dirty="0" smtClean="0"/>
          </a:p>
          <a:p>
            <a:pPr lvl="0"/>
            <a:endParaRPr lang="en-US" dirty="0" smtClean="0"/>
          </a:p>
          <a:p>
            <a:pPr lvl="0"/>
            <a:r>
              <a:rPr lang="en-US" dirty="0" smtClean="0"/>
              <a:t>Methane </a:t>
            </a:r>
            <a:r>
              <a:rPr lang="en-US" dirty="0"/>
              <a:t>is a potent greenhouse gas, with a global warming potential 23 times that of carbon dioxide</a:t>
            </a:r>
            <a:r>
              <a:rPr lang="en-US" dirty="0" smtClean="0"/>
              <a:t>.</a:t>
            </a:r>
          </a:p>
          <a:p>
            <a:pPr lvl="0"/>
            <a:endParaRPr lang="en-US" dirty="0" smtClean="0"/>
          </a:p>
          <a:p>
            <a:pPr lvl="0"/>
            <a:r>
              <a:rPr lang="en-US" dirty="0" smtClean="0"/>
              <a:t> </a:t>
            </a:r>
            <a:r>
              <a:rPr lang="en-US" dirty="0"/>
              <a:t>While coal is not the only source of methane emissions – agricultural activities are major emitters – methane from coal seams can be </a:t>
            </a:r>
            <a:r>
              <a:rPr lang="en-US" dirty="0" err="1"/>
              <a:t>utilised</a:t>
            </a:r>
            <a:r>
              <a:rPr lang="en-US" dirty="0"/>
              <a:t> rather than released to the atmosphere with a significant environmental </a:t>
            </a:r>
            <a:r>
              <a:rPr lang="en-US" dirty="0" smtClean="0"/>
              <a:t>benefit.</a:t>
            </a:r>
            <a:endParaRPr lang="en-US" dirty="0" smtClean="0">
              <a:effectLst/>
            </a:endParaRPr>
          </a:p>
          <a:p>
            <a:endParaRPr lang="en-US" dirty="0"/>
          </a:p>
        </p:txBody>
      </p:sp>
    </p:spTree>
    <p:extLst>
      <p:ext uri="{BB962C8B-B14F-4D97-AF65-F5344CB8AC3E}">
        <p14:creationId xmlns="" xmlns:p14="http://schemas.microsoft.com/office/powerpoint/2010/main" val="2909404568"/>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Wildlife</a:t>
            </a:r>
            <a:endParaRPr lang="en-US" dirty="0"/>
          </a:p>
        </p:txBody>
      </p:sp>
      <p:sp>
        <p:nvSpPr>
          <p:cNvPr id="3" name="Content Placeholder 2"/>
          <p:cNvSpPr>
            <a:spLocks noGrp="1"/>
          </p:cNvSpPr>
          <p:nvPr>
            <p:ph idx="1"/>
          </p:nvPr>
        </p:nvSpPr>
        <p:spPr>
          <a:xfrm>
            <a:off x="1527174" y="1484313"/>
            <a:ext cx="6902477" cy="4659331"/>
          </a:xfrm>
        </p:spPr>
        <p:txBody>
          <a:bodyPr>
            <a:normAutofit fontScale="85000" lnSpcReduction="10000"/>
          </a:bodyPr>
          <a:lstStyle/>
          <a:p>
            <a:pPr lvl="0"/>
            <a:r>
              <a:rPr lang="en-US" dirty="0" smtClean="0"/>
              <a:t>The </a:t>
            </a:r>
            <a:r>
              <a:rPr lang="en-US" dirty="0"/>
              <a:t>baseline status of wildlife </a:t>
            </a:r>
            <a:r>
              <a:rPr lang="en-US" dirty="0" smtClean="0"/>
              <a:t>in </a:t>
            </a:r>
            <a:r>
              <a:rPr lang="en-US" dirty="0"/>
              <a:t>the mining area is one of the most </a:t>
            </a:r>
            <a:r>
              <a:rPr lang="en-US" dirty="0" smtClean="0"/>
              <a:t>important  components.</a:t>
            </a:r>
          </a:p>
          <a:p>
            <a:pPr lvl="0"/>
            <a:endParaRPr lang="en-US" dirty="0" smtClean="0"/>
          </a:p>
          <a:p>
            <a:pPr lvl="0"/>
            <a:r>
              <a:rPr lang="en-US" dirty="0" smtClean="0"/>
              <a:t>To </a:t>
            </a:r>
            <a:r>
              <a:rPr lang="en-US" dirty="0" smtClean="0"/>
              <a:t>be ideal wildlife habitations following </a:t>
            </a:r>
            <a:r>
              <a:rPr lang="en-US" dirty="0"/>
              <a:t>data on fauna should be collected.</a:t>
            </a:r>
          </a:p>
          <a:p>
            <a:pPr lvl="1"/>
            <a:r>
              <a:rPr lang="en-US" dirty="0" smtClean="0"/>
              <a:t>Distribution</a:t>
            </a:r>
            <a:endParaRPr lang="en-US" dirty="0"/>
          </a:p>
          <a:p>
            <a:pPr lvl="1"/>
            <a:r>
              <a:rPr lang="en-US" dirty="0" smtClean="0"/>
              <a:t>Abundance</a:t>
            </a:r>
            <a:endParaRPr lang="en-US" dirty="0"/>
          </a:p>
          <a:p>
            <a:pPr lvl="1"/>
            <a:r>
              <a:rPr lang="en-US" dirty="0" smtClean="0"/>
              <a:t>Rarity</a:t>
            </a:r>
            <a:endParaRPr lang="en-US" dirty="0"/>
          </a:p>
          <a:p>
            <a:pPr lvl="1"/>
            <a:r>
              <a:rPr lang="en-US" dirty="0" smtClean="0"/>
              <a:t>Species </a:t>
            </a:r>
            <a:r>
              <a:rPr lang="en-US" dirty="0"/>
              <a:t>diversity and critical habitat requirements</a:t>
            </a:r>
          </a:p>
          <a:p>
            <a:pPr lvl="1"/>
            <a:r>
              <a:rPr lang="en-US" dirty="0" smtClean="0"/>
              <a:t>Migratory </a:t>
            </a:r>
            <a:r>
              <a:rPr lang="en-US" dirty="0"/>
              <a:t>and travel routes</a:t>
            </a:r>
          </a:p>
          <a:p>
            <a:pPr lvl="1"/>
            <a:r>
              <a:rPr lang="en-US" dirty="0" smtClean="0"/>
              <a:t>Predator </a:t>
            </a:r>
            <a:r>
              <a:rPr lang="en-US" dirty="0"/>
              <a:t>– prey balance</a:t>
            </a:r>
          </a:p>
          <a:p>
            <a:pPr lvl="1"/>
            <a:r>
              <a:rPr lang="en-US" dirty="0" smtClean="0"/>
              <a:t>Habitat </a:t>
            </a:r>
            <a:r>
              <a:rPr lang="en-US" dirty="0"/>
              <a:t>residence</a:t>
            </a:r>
          </a:p>
          <a:p>
            <a:endParaRPr lang="en-US" dirty="0"/>
          </a:p>
        </p:txBody>
      </p:sp>
    </p:spTree>
    <p:extLst>
      <p:ext uri="{BB962C8B-B14F-4D97-AF65-F5344CB8AC3E}">
        <p14:creationId xmlns="" xmlns:p14="http://schemas.microsoft.com/office/powerpoint/2010/main" val="1390212223"/>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Utilities</a:t>
            </a:r>
            <a:br>
              <a:rPr lang="en-US" dirty="0" smtClean="0"/>
            </a:br>
            <a:endParaRPr lang="en-US" dirty="0"/>
          </a:p>
        </p:txBody>
      </p:sp>
      <p:sp>
        <p:nvSpPr>
          <p:cNvPr id="3" name="Content Placeholder 2"/>
          <p:cNvSpPr>
            <a:spLocks noGrp="1"/>
          </p:cNvSpPr>
          <p:nvPr>
            <p:ph idx="1"/>
          </p:nvPr>
        </p:nvSpPr>
        <p:spPr>
          <a:xfrm>
            <a:off x="1527174" y="1484313"/>
            <a:ext cx="6902477" cy="4730769"/>
          </a:xfrm>
        </p:spPr>
        <p:txBody>
          <a:bodyPr>
            <a:noAutofit/>
          </a:bodyPr>
          <a:lstStyle/>
          <a:p>
            <a:pPr lvl="0"/>
            <a:r>
              <a:rPr lang="en-US" sz="2000" dirty="0" smtClean="0"/>
              <a:t>Vehicular </a:t>
            </a:r>
            <a:r>
              <a:rPr lang="en-US" sz="2000" dirty="0"/>
              <a:t>traffic during mine development and operation may result in excessive use of existing public infrastructure like roads, railways, waterways etc. and may cause congestion and pollution.</a:t>
            </a:r>
          </a:p>
          <a:p>
            <a:pPr lvl="0"/>
            <a:endParaRPr lang="en-US" sz="2000" dirty="0" smtClean="0"/>
          </a:p>
          <a:p>
            <a:pPr lvl="0"/>
            <a:r>
              <a:rPr lang="en-US" sz="2000" dirty="0" smtClean="0"/>
              <a:t>An </a:t>
            </a:r>
            <a:r>
              <a:rPr lang="en-US" sz="2000" dirty="0"/>
              <a:t>existing road, passing through habitation, may cause air pollution problem due to increase in traffic volume. Similarly public utilities such as water supply, drainage, power grid may also be utilized.</a:t>
            </a:r>
          </a:p>
          <a:p>
            <a:pPr lvl="0"/>
            <a:endParaRPr lang="en-US" sz="2000" dirty="0" smtClean="0"/>
          </a:p>
          <a:p>
            <a:pPr lvl="0"/>
            <a:r>
              <a:rPr lang="en-US" sz="2000" dirty="0" smtClean="0"/>
              <a:t>Baseline </a:t>
            </a:r>
            <a:r>
              <a:rPr lang="en-US" sz="2000" dirty="0"/>
              <a:t>information / data on existing public utility infrastructure and service should be reported.</a:t>
            </a:r>
          </a:p>
          <a:p>
            <a:endParaRPr lang="en-US" sz="1800" dirty="0"/>
          </a:p>
        </p:txBody>
      </p:sp>
    </p:spTree>
    <p:extLst>
      <p:ext uri="{BB962C8B-B14F-4D97-AF65-F5344CB8AC3E}">
        <p14:creationId xmlns="" xmlns:p14="http://schemas.microsoft.com/office/powerpoint/2010/main" val="122908349"/>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Site Specific Features</a:t>
            </a:r>
            <a:br>
              <a:rPr lang="en-US" dirty="0" smtClean="0"/>
            </a:br>
            <a:endParaRPr lang="en-US" dirty="0"/>
          </a:p>
        </p:txBody>
      </p:sp>
      <p:sp>
        <p:nvSpPr>
          <p:cNvPr id="3" name="Content Placeholder 2"/>
          <p:cNvSpPr>
            <a:spLocks noGrp="1"/>
          </p:cNvSpPr>
          <p:nvPr>
            <p:ph idx="1"/>
          </p:nvPr>
        </p:nvSpPr>
        <p:spPr>
          <a:xfrm>
            <a:off x="1527174" y="1484313"/>
            <a:ext cx="6902477" cy="4659331"/>
          </a:xfrm>
        </p:spPr>
        <p:txBody>
          <a:bodyPr>
            <a:normAutofit fontScale="92500" lnSpcReduction="20000"/>
          </a:bodyPr>
          <a:lstStyle/>
          <a:p>
            <a:pPr lvl="0"/>
            <a:r>
              <a:rPr lang="en-US" sz="2600" dirty="0" smtClean="0"/>
              <a:t>Any site-specific features such as nearness to large water body, nearness to forest etc.</a:t>
            </a:r>
          </a:p>
          <a:p>
            <a:pPr lvl="0"/>
            <a:endParaRPr lang="en-US" sz="2600" dirty="0" smtClean="0"/>
          </a:p>
          <a:p>
            <a:pPr lvl="0"/>
            <a:r>
              <a:rPr lang="en-US" sz="2600" dirty="0" smtClean="0"/>
              <a:t>Specific </a:t>
            </a:r>
            <a:r>
              <a:rPr lang="en-US" sz="2600" dirty="0" smtClean="0"/>
              <a:t>Study Required for nearness to water body/reservoir Details of hydrogeology and hydrology Nearness to forest.</a:t>
            </a:r>
          </a:p>
          <a:p>
            <a:pPr lvl="0"/>
            <a:endParaRPr lang="en-US" sz="2600" dirty="0" smtClean="0"/>
          </a:p>
          <a:p>
            <a:pPr lvl="0"/>
            <a:r>
              <a:rPr lang="en-US" sz="2600" dirty="0" smtClean="0"/>
              <a:t>Detailed </a:t>
            </a:r>
            <a:r>
              <a:rPr lang="en-US" sz="2600" dirty="0" smtClean="0"/>
              <a:t>conservation plan w.r.t nearness to township blasting vibration study groundwater scarcity area.</a:t>
            </a:r>
          </a:p>
          <a:p>
            <a:pPr lvl="0"/>
            <a:endParaRPr lang="en-US" sz="2600" dirty="0" smtClean="0"/>
          </a:p>
          <a:p>
            <a:pPr lvl="0"/>
            <a:r>
              <a:rPr lang="en-US" sz="2600" dirty="0" smtClean="0"/>
              <a:t>Details </a:t>
            </a:r>
            <a:r>
              <a:rPr lang="en-US" sz="2600" dirty="0" smtClean="0"/>
              <a:t>of ground water availability and recharge of ground water</a:t>
            </a:r>
          </a:p>
          <a:p>
            <a:endParaRPr lang="en-US" dirty="0"/>
          </a:p>
        </p:txBody>
      </p:sp>
    </p:spTree>
    <p:extLst>
      <p:ext uri="{BB962C8B-B14F-4D97-AF65-F5344CB8AC3E}">
        <p14:creationId xmlns="" xmlns:p14="http://schemas.microsoft.com/office/powerpoint/2010/main" val="3717699703"/>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E</a:t>
            </a:r>
            <a:r>
              <a:rPr lang="en-US" dirty="0" smtClean="0"/>
              <a:t>nvironmentally friendly mining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a:t>New mining technologies and regulations </a:t>
            </a:r>
            <a:r>
              <a:rPr lang="en-US" sz="2400" dirty="0" smtClean="0"/>
              <a:t>would significantly improve </a:t>
            </a:r>
            <a:r>
              <a:rPr lang="en-US" sz="2400" dirty="0"/>
              <a:t>mining efficiency and </a:t>
            </a:r>
            <a:r>
              <a:rPr lang="en-US" sz="2400" dirty="0" smtClean="0"/>
              <a:t>reduce </a:t>
            </a:r>
            <a:r>
              <a:rPr lang="en-US" sz="2400" dirty="0"/>
              <a:t>environmental </a:t>
            </a:r>
            <a:r>
              <a:rPr lang="en-US" sz="2400" dirty="0" smtClean="0"/>
              <a:t>impact. </a:t>
            </a:r>
            <a:endParaRPr lang="en-US" sz="2400" dirty="0"/>
          </a:p>
          <a:p>
            <a:endParaRPr lang="en-US" sz="2400" dirty="0" smtClean="0"/>
          </a:p>
          <a:p>
            <a:r>
              <a:rPr lang="en-US" sz="2400" dirty="0" smtClean="0"/>
              <a:t>Closing </a:t>
            </a:r>
            <a:r>
              <a:rPr lang="en-US" sz="2400" dirty="0"/>
              <a:t>down illegal mines</a:t>
            </a:r>
          </a:p>
          <a:p>
            <a:endParaRPr lang="en-US" sz="2400" dirty="0" smtClean="0"/>
          </a:p>
          <a:p>
            <a:r>
              <a:rPr lang="en-US" sz="2400" dirty="0" smtClean="0"/>
              <a:t>Choosing advanced mining technology</a:t>
            </a:r>
            <a:endParaRPr lang="en-US" sz="2400" dirty="0"/>
          </a:p>
          <a:p>
            <a:endParaRPr lang="en-US" dirty="0"/>
          </a:p>
        </p:txBody>
      </p:sp>
    </p:spTree>
    <p:extLst>
      <p:ext uri="{BB962C8B-B14F-4D97-AF65-F5344CB8AC3E}">
        <p14:creationId xmlns="" xmlns:p14="http://schemas.microsoft.com/office/powerpoint/2010/main" val="1323929307"/>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baseline situation</a:t>
            </a:r>
            <a:endParaRPr lang="en-IN" dirty="0"/>
          </a:p>
        </p:txBody>
      </p:sp>
      <p:sp>
        <p:nvSpPr>
          <p:cNvPr id="3" name="Content Placeholder 2"/>
          <p:cNvSpPr>
            <a:spLocks noGrp="1"/>
          </p:cNvSpPr>
          <p:nvPr>
            <p:ph idx="1"/>
          </p:nvPr>
        </p:nvSpPr>
        <p:spPr>
          <a:xfrm>
            <a:off x="457200" y="1295400"/>
            <a:ext cx="4038600" cy="510540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b="1" dirty="0" smtClean="0">
                <a:latin typeface="Arial" charset="0"/>
              </a:rPr>
              <a:t>In characterizing the baseline situation, many </a:t>
            </a:r>
            <a:r>
              <a:rPr lang="en-US" b="1" dirty="0" smtClean="0">
                <a:solidFill>
                  <a:srgbClr val="1E4ABD"/>
                </a:solidFill>
                <a:latin typeface="Arial" charset="0"/>
              </a:rPr>
              <a:t>environmental components</a:t>
            </a:r>
            <a:r>
              <a:rPr lang="en-US" b="1" dirty="0" smtClean="0">
                <a:latin typeface="Arial" charset="0"/>
              </a:rPr>
              <a:t> </a:t>
            </a:r>
            <a:r>
              <a:rPr lang="en-US" b="1" dirty="0" smtClean="0">
                <a:latin typeface="Arial" charset="0"/>
              </a:rPr>
              <a:t>may </a:t>
            </a:r>
            <a:r>
              <a:rPr lang="en-US" b="1" dirty="0" smtClean="0">
                <a:latin typeface="Arial" charset="0"/>
              </a:rPr>
              <a:t>be of interest.</a:t>
            </a:r>
          </a:p>
          <a:p>
            <a:r>
              <a:rPr lang="en-US" b="1" dirty="0" smtClean="0">
                <a:latin typeface="Arial" charset="0"/>
              </a:rPr>
              <a:t>The components of interest are those that are likely to be affected by your activity—or upon which your activity depends for its success</a:t>
            </a:r>
          </a:p>
        </p:txBody>
      </p:sp>
      <p:sp>
        <p:nvSpPr>
          <p:cNvPr id="4" name="Rectangle 15"/>
          <p:cNvSpPr>
            <a:spLocks noChangeArrowheads="1"/>
          </p:cNvSpPr>
          <p:nvPr/>
        </p:nvSpPr>
        <p:spPr bwMode="auto">
          <a:xfrm>
            <a:off x="4572000" y="2170112"/>
            <a:ext cx="3886200" cy="1004499"/>
          </a:xfrm>
          <a:prstGeom prst="rect">
            <a:avLst/>
          </a:prstGeom>
          <a:solidFill>
            <a:srgbClr val="FFFF99"/>
          </a:solidFill>
          <a:ln w="9525">
            <a:solidFill>
              <a:schemeClr val="tx1"/>
            </a:solidFill>
            <a:miter lim="800000"/>
            <a:headEnd/>
            <a:tailEnd/>
          </a:ln>
          <a:effectLst/>
        </p:spPr>
        <p:txBody>
          <a:bodyPr anchor="ctr"/>
          <a:lstStyle/>
          <a:p>
            <a:pPr marL="801688" indent="-801688" algn="l">
              <a:spcAft>
                <a:spcPct val="30000"/>
              </a:spcAft>
            </a:pPr>
            <a:r>
              <a:rPr lang="en-US" b="1" dirty="0" smtClean="0">
                <a:solidFill>
                  <a:srgbClr val="FF0000"/>
                </a:solidFill>
                <a:latin typeface="Arial" charset="0"/>
                <a:cs typeface="Times New Roman" pitchFamily="18" charset="0"/>
              </a:rPr>
              <a:t>Soils:</a:t>
            </a:r>
            <a:r>
              <a:rPr lang="en-US" i="1" dirty="0" smtClean="0">
                <a:latin typeface="Arial" charset="0"/>
                <a:cs typeface="Times New Roman" pitchFamily="18" charset="0"/>
              </a:rPr>
              <a:t>	</a:t>
            </a:r>
            <a:r>
              <a:rPr lang="en-US" sz="1600" i="1" dirty="0" smtClean="0">
                <a:latin typeface="Arial" charset="0"/>
                <a:cs typeface="Times New Roman" pitchFamily="18" charset="0"/>
              </a:rPr>
              <a:t>Erosion, crop productivity, fallow periods, salinity, nutrient concentrations</a:t>
            </a:r>
            <a:endParaRPr lang="en-US" i="1" dirty="0">
              <a:latin typeface="Arial" charset="0"/>
              <a:cs typeface="Times New Roman" pitchFamily="18" charset="0"/>
            </a:endParaRPr>
          </a:p>
        </p:txBody>
      </p:sp>
      <p:sp>
        <p:nvSpPr>
          <p:cNvPr id="5" name="Rectangle 14"/>
          <p:cNvSpPr>
            <a:spLocks noChangeArrowheads="1"/>
          </p:cNvSpPr>
          <p:nvPr/>
        </p:nvSpPr>
        <p:spPr bwMode="auto">
          <a:xfrm>
            <a:off x="4572000" y="1295400"/>
            <a:ext cx="3886200" cy="758825"/>
          </a:xfrm>
          <a:prstGeom prst="rect">
            <a:avLst/>
          </a:prstGeom>
          <a:solidFill>
            <a:srgbClr val="FFFF99"/>
          </a:solidFill>
          <a:ln w="9525">
            <a:solidFill>
              <a:schemeClr val="tx1"/>
            </a:solidFill>
            <a:miter lim="800000"/>
            <a:headEnd/>
            <a:tailEnd/>
          </a:ln>
          <a:effectLst/>
        </p:spPr>
        <p:txBody>
          <a:bodyPr anchor="ctr"/>
          <a:lstStyle/>
          <a:p>
            <a:r>
              <a:rPr lang="en-US" sz="1600" b="1" dirty="0" smtClean="0">
                <a:solidFill>
                  <a:srgbClr val="FF0000"/>
                </a:solidFill>
                <a:latin typeface="Arial" charset="0"/>
                <a:cs typeface="Times New Roman" pitchFamily="18" charset="0"/>
              </a:rPr>
              <a:t>Water: </a:t>
            </a:r>
            <a:r>
              <a:rPr lang="en-US" sz="1600" i="1" dirty="0" smtClean="0">
                <a:latin typeface="Arial" charset="0"/>
                <a:cs typeface="Times New Roman" pitchFamily="18" charset="0"/>
              </a:rPr>
              <a:t>	Quantity, quality, reliability, </a:t>
            </a:r>
            <a:r>
              <a:rPr lang="en-US" sz="1600" i="1" dirty="0" smtClean="0">
                <a:latin typeface="Arial" charset="0"/>
                <a:cs typeface="Times New Roman" pitchFamily="18" charset="0"/>
              </a:rPr>
              <a:t>    	accessibility</a:t>
            </a:r>
            <a:endParaRPr lang="en-US" sz="1600" i="1" dirty="0" smtClean="0">
              <a:latin typeface="Arial" charset="0"/>
              <a:cs typeface="Times New Roman" pitchFamily="18" charset="0"/>
            </a:endParaRPr>
          </a:p>
        </p:txBody>
      </p:sp>
      <p:sp>
        <p:nvSpPr>
          <p:cNvPr id="6" name="Rectangle 16"/>
          <p:cNvSpPr>
            <a:spLocks noChangeArrowheads="1"/>
          </p:cNvSpPr>
          <p:nvPr/>
        </p:nvSpPr>
        <p:spPr bwMode="auto">
          <a:xfrm>
            <a:off x="4572000" y="4929198"/>
            <a:ext cx="3886200" cy="876300"/>
          </a:xfrm>
          <a:prstGeom prst="rect">
            <a:avLst/>
          </a:prstGeom>
          <a:solidFill>
            <a:srgbClr val="FFFF99"/>
          </a:solidFill>
          <a:ln w="9525">
            <a:solidFill>
              <a:schemeClr val="tx1"/>
            </a:solidFill>
            <a:miter lim="800000"/>
            <a:headEnd/>
            <a:tailEnd/>
          </a:ln>
          <a:effectLst/>
        </p:spPr>
        <p:txBody>
          <a:bodyPr anchor="ctr"/>
          <a:lstStyle/>
          <a:p>
            <a:pPr marL="801688" indent="-801688" algn="l">
              <a:spcAft>
                <a:spcPct val="30000"/>
              </a:spcAft>
            </a:pPr>
            <a:r>
              <a:rPr lang="en-US" sz="1600" b="1" dirty="0" smtClean="0">
                <a:solidFill>
                  <a:srgbClr val="FF0000"/>
                </a:solidFill>
                <a:latin typeface="Arial" charset="0"/>
                <a:cs typeface="Times New Roman" pitchFamily="18" charset="0"/>
              </a:rPr>
              <a:t>Flora:</a:t>
            </a:r>
            <a:r>
              <a:rPr lang="en-US" sz="1600" i="1" dirty="0">
                <a:latin typeface="Arial" charset="0"/>
                <a:cs typeface="Times New Roman" pitchFamily="18" charset="0"/>
              </a:rPr>
              <a:t>	Composition and density of natural vegetation, productivity, key species</a:t>
            </a:r>
          </a:p>
        </p:txBody>
      </p:sp>
      <p:sp>
        <p:nvSpPr>
          <p:cNvPr id="7" name="Rectangle 17"/>
          <p:cNvSpPr>
            <a:spLocks noChangeArrowheads="1"/>
          </p:cNvSpPr>
          <p:nvPr/>
        </p:nvSpPr>
        <p:spPr bwMode="auto">
          <a:xfrm>
            <a:off x="4572000" y="3174612"/>
            <a:ext cx="3886200" cy="758825"/>
          </a:xfrm>
          <a:prstGeom prst="rect">
            <a:avLst/>
          </a:prstGeom>
          <a:solidFill>
            <a:srgbClr val="FFFF99"/>
          </a:solidFill>
          <a:ln w="9525">
            <a:solidFill>
              <a:schemeClr val="tx1"/>
            </a:solidFill>
            <a:miter lim="800000"/>
            <a:headEnd/>
            <a:tailEnd/>
          </a:ln>
          <a:effectLst/>
        </p:spPr>
        <p:txBody>
          <a:bodyPr anchor="ctr"/>
          <a:lstStyle/>
          <a:p>
            <a:pPr marL="801688" indent="-801688" algn="l">
              <a:spcAft>
                <a:spcPct val="30000"/>
              </a:spcAft>
            </a:pPr>
            <a:r>
              <a:rPr lang="en-US" sz="1600" b="1" dirty="0" smtClean="0">
                <a:solidFill>
                  <a:srgbClr val="FF0000"/>
                </a:solidFill>
                <a:latin typeface="Arial" charset="0"/>
                <a:cs typeface="Times New Roman" pitchFamily="18" charset="0"/>
              </a:rPr>
              <a:t>Fauna:</a:t>
            </a:r>
            <a:r>
              <a:rPr lang="en-US" sz="1600" dirty="0">
                <a:solidFill>
                  <a:srgbClr val="FF0000"/>
                </a:solidFill>
                <a:latin typeface="Arial" charset="0"/>
                <a:cs typeface="Times New Roman" pitchFamily="18" charset="0"/>
              </a:rPr>
              <a:t>	</a:t>
            </a:r>
            <a:r>
              <a:rPr lang="en-US" sz="1600" i="1" dirty="0">
                <a:latin typeface="Arial" charset="0"/>
                <a:cs typeface="Times New Roman" pitchFamily="18" charset="0"/>
              </a:rPr>
              <a:t>Populations, habitat</a:t>
            </a:r>
          </a:p>
          <a:p>
            <a:pPr marL="1143000" indent="-1143000" algn="l">
              <a:spcAft>
                <a:spcPct val="30000"/>
              </a:spcAft>
            </a:pPr>
            <a:endParaRPr lang="en-US" sz="1600" i="1" dirty="0">
              <a:latin typeface="Arial" charset="0"/>
              <a:cs typeface="Times New Roman" pitchFamily="18" charset="0"/>
            </a:endParaRPr>
          </a:p>
        </p:txBody>
      </p:sp>
      <p:sp>
        <p:nvSpPr>
          <p:cNvPr id="8" name="Rectangle 18"/>
          <p:cNvSpPr>
            <a:spLocks noChangeArrowheads="1"/>
          </p:cNvSpPr>
          <p:nvPr/>
        </p:nvSpPr>
        <p:spPr bwMode="auto">
          <a:xfrm>
            <a:off x="4572000" y="5921324"/>
            <a:ext cx="3886200" cy="762000"/>
          </a:xfrm>
          <a:prstGeom prst="rect">
            <a:avLst/>
          </a:prstGeom>
          <a:solidFill>
            <a:srgbClr val="FFFF99"/>
          </a:solidFill>
          <a:ln w="9525">
            <a:solidFill>
              <a:schemeClr val="tx1"/>
            </a:solidFill>
            <a:miter lim="800000"/>
            <a:headEnd/>
            <a:tailEnd/>
          </a:ln>
          <a:effectLst/>
        </p:spPr>
        <p:txBody>
          <a:bodyPr anchor="ctr"/>
          <a:lstStyle/>
          <a:p>
            <a:pPr algn="l">
              <a:spcAft>
                <a:spcPct val="30000"/>
              </a:spcAft>
            </a:pPr>
            <a:r>
              <a:rPr lang="en-US" sz="1600" b="1" dirty="0" smtClean="0">
                <a:solidFill>
                  <a:srgbClr val="FF0000"/>
                </a:solidFill>
                <a:latin typeface="Arial" charset="0"/>
                <a:cs typeface="Times New Roman" pitchFamily="18" charset="0"/>
              </a:rPr>
              <a:t>Special </a:t>
            </a:r>
            <a:r>
              <a:rPr lang="en-US" sz="1600" i="1" dirty="0" smtClean="0">
                <a:solidFill>
                  <a:srgbClr val="FF0000"/>
                </a:solidFill>
                <a:latin typeface="Arial" charset="0"/>
                <a:cs typeface="Times New Roman" pitchFamily="18" charset="0"/>
              </a:rPr>
              <a:t>Key species: </a:t>
            </a:r>
            <a:r>
              <a:rPr lang="en-US" sz="1600" b="1" dirty="0" smtClean="0">
                <a:latin typeface="Arial" charset="0"/>
                <a:cs typeface="Times New Roman" pitchFamily="18" charset="0"/>
              </a:rPr>
              <a:t>ecosystems</a:t>
            </a:r>
            <a:endParaRPr lang="en-US" sz="1600" b="1" dirty="0">
              <a:latin typeface="Arial" charset="0"/>
              <a:cs typeface="Times New Roman" pitchFamily="18" charset="0"/>
            </a:endParaRPr>
          </a:p>
        </p:txBody>
      </p:sp>
      <p:sp>
        <p:nvSpPr>
          <p:cNvPr id="9" name="Rectangle 19"/>
          <p:cNvSpPr>
            <a:spLocks noChangeArrowheads="1"/>
          </p:cNvSpPr>
          <p:nvPr/>
        </p:nvSpPr>
        <p:spPr bwMode="auto">
          <a:xfrm>
            <a:off x="4572000" y="4026880"/>
            <a:ext cx="3886200" cy="758825"/>
          </a:xfrm>
          <a:prstGeom prst="rect">
            <a:avLst/>
          </a:prstGeom>
          <a:solidFill>
            <a:srgbClr val="FFFF99"/>
          </a:solidFill>
          <a:ln w="9525">
            <a:solidFill>
              <a:schemeClr val="tx1"/>
            </a:solidFill>
            <a:miter lim="800000"/>
            <a:headEnd/>
            <a:tailEnd/>
          </a:ln>
          <a:effectLst/>
        </p:spPr>
        <p:txBody>
          <a:bodyPr anchor="ctr"/>
          <a:lstStyle/>
          <a:p>
            <a:pPr marL="801688" indent="-801688" algn="l">
              <a:spcAft>
                <a:spcPct val="30000"/>
              </a:spcAft>
            </a:pPr>
            <a:r>
              <a:rPr lang="en-US" sz="1600" b="1" dirty="0" err="1">
                <a:solidFill>
                  <a:srgbClr val="FF0000"/>
                </a:solidFill>
                <a:latin typeface="Arial" charset="0"/>
                <a:cs typeface="Times New Roman" pitchFamily="18" charset="0"/>
              </a:rPr>
              <a:t>Env</a:t>
            </a:r>
            <a:r>
              <a:rPr lang="en-US" sz="1600" b="1" dirty="0">
                <a:solidFill>
                  <a:srgbClr val="FF0000"/>
                </a:solidFill>
                <a:latin typeface="Arial" charset="0"/>
                <a:cs typeface="Times New Roman" pitchFamily="18" charset="0"/>
              </a:rPr>
              <a:t> </a:t>
            </a:r>
            <a:r>
              <a:rPr lang="en-US" sz="1600" b="1" dirty="0" smtClean="0">
                <a:solidFill>
                  <a:srgbClr val="FF0000"/>
                </a:solidFill>
                <a:latin typeface="Arial" charset="0"/>
                <a:cs typeface="Times New Roman" pitchFamily="18" charset="0"/>
              </a:rPr>
              <a:t>Health:</a:t>
            </a:r>
            <a:r>
              <a:rPr lang="en-US" sz="1600" b="1" i="1" dirty="0" smtClean="0">
                <a:solidFill>
                  <a:srgbClr val="FF0000"/>
                </a:solidFill>
                <a:latin typeface="Arial" charset="0"/>
                <a:cs typeface="Times New Roman" pitchFamily="18" charset="0"/>
              </a:rPr>
              <a:t>  </a:t>
            </a:r>
            <a:r>
              <a:rPr lang="en-US" sz="1600" i="1" dirty="0" smtClean="0">
                <a:latin typeface="Arial" charset="0"/>
                <a:cs typeface="Times New Roman" pitchFamily="18" charset="0"/>
              </a:rPr>
              <a:t>Disease </a:t>
            </a:r>
            <a:r>
              <a:rPr lang="en-US" sz="1600" i="1" dirty="0">
                <a:latin typeface="Arial" charset="0"/>
                <a:cs typeface="Times New Roman" pitchFamily="18" charset="0"/>
              </a:rPr>
              <a:t>vectors, pathogens</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Improving Efficiencies</a:t>
            </a:r>
            <a:r>
              <a:rPr lang="en-US" dirty="0" smtClean="0"/>
              <a:t/>
            </a:r>
            <a:br>
              <a:rPr lang="en-US" dirty="0" smtClean="0"/>
            </a:br>
            <a:endParaRPr lang="en-US" dirty="0"/>
          </a:p>
        </p:txBody>
      </p:sp>
      <p:sp>
        <p:nvSpPr>
          <p:cNvPr id="3" name="Content Placeholder 2"/>
          <p:cNvSpPr>
            <a:spLocks noGrp="1"/>
          </p:cNvSpPr>
          <p:nvPr>
            <p:ph idx="1"/>
          </p:nvPr>
        </p:nvSpPr>
        <p:spPr>
          <a:xfrm>
            <a:off x="1527174" y="1484313"/>
            <a:ext cx="6973915" cy="4357687"/>
          </a:xfrm>
        </p:spPr>
        <p:txBody>
          <a:bodyPr/>
          <a:lstStyle/>
          <a:p>
            <a:pPr lvl="0"/>
            <a:r>
              <a:rPr lang="en-US" dirty="0" err="1"/>
              <a:t>Fluidised</a:t>
            </a:r>
            <a:r>
              <a:rPr lang="en-US" dirty="0"/>
              <a:t> Bed Combustion</a:t>
            </a:r>
          </a:p>
          <a:p>
            <a:pPr lvl="0"/>
            <a:endParaRPr lang="en-US" dirty="0" smtClean="0"/>
          </a:p>
          <a:p>
            <a:pPr lvl="0"/>
            <a:r>
              <a:rPr lang="en-US" dirty="0" smtClean="0"/>
              <a:t>Supercritical </a:t>
            </a:r>
            <a:r>
              <a:rPr lang="en-US" dirty="0"/>
              <a:t>&amp; </a:t>
            </a:r>
            <a:r>
              <a:rPr lang="en-US" dirty="0" smtClean="0"/>
              <a:t>Ultra-supercritical </a:t>
            </a:r>
            <a:r>
              <a:rPr lang="en-US" dirty="0"/>
              <a:t>Boilers</a:t>
            </a:r>
          </a:p>
          <a:p>
            <a:pPr lvl="0"/>
            <a:endParaRPr lang="en-US" dirty="0" smtClean="0"/>
          </a:p>
          <a:p>
            <a:pPr lvl="0"/>
            <a:r>
              <a:rPr lang="en-US" dirty="0" smtClean="0"/>
              <a:t>Integrated </a:t>
            </a:r>
            <a:r>
              <a:rPr lang="en-US" dirty="0"/>
              <a:t>Gasification Combined Cycle</a:t>
            </a:r>
          </a:p>
          <a:p>
            <a:endParaRPr lang="en-US" dirty="0"/>
          </a:p>
        </p:txBody>
      </p:sp>
    </p:spTree>
    <p:extLst>
      <p:ext uri="{BB962C8B-B14F-4D97-AF65-F5344CB8AC3E}">
        <p14:creationId xmlns="" xmlns:p14="http://schemas.microsoft.com/office/powerpoint/2010/main" val="3845666090"/>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2893" y="214290"/>
            <a:ext cx="7616825" cy="838200"/>
          </a:xfrm>
        </p:spPr>
        <p:txBody>
          <a:bodyPr/>
          <a:lstStyle/>
          <a:p>
            <a:r>
              <a:rPr lang="en-US" sz="2800" dirty="0" smtClean="0"/>
              <a:t>Coal Mining and Environmental Impact</a:t>
            </a:r>
            <a:endParaRPr lang="en-IN" sz="2800" dirty="0"/>
          </a:p>
        </p:txBody>
      </p:sp>
      <p:graphicFrame>
        <p:nvGraphicFramePr>
          <p:cNvPr id="4" name="Content Placeholder 3"/>
          <p:cNvGraphicFramePr>
            <a:graphicFrameLocks noGrp="1"/>
          </p:cNvGraphicFramePr>
          <p:nvPr>
            <p:ph idx="1"/>
          </p:nvPr>
        </p:nvGraphicFramePr>
        <p:xfrm>
          <a:off x="1527175" y="1484313"/>
          <a:ext cx="6357938" cy="1112520"/>
        </p:xfrm>
        <a:graphic>
          <a:graphicData uri="http://schemas.openxmlformats.org/drawingml/2006/table">
            <a:tbl>
              <a:tblPr firstRow="1" bandRow="1">
                <a:tableStyleId>{5C22544A-7EE6-4342-B048-85BDC9FD1C3A}</a:tableStyleId>
              </a:tblPr>
              <a:tblGrid>
                <a:gridCol w="3178969"/>
                <a:gridCol w="3178969"/>
              </a:tblGrid>
              <a:tr h="370840">
                <a:tc>
                  <a:txBody>
                    <a:bodyPr/>
                    <a:lstStyle/>
                    <a:p>
                      <a:endParaRPr lang="en-IN" dirty="0"/>
                    </a:p>
                  </a:txBody>
                  <a:tcPr/>
                </a:tc>
                <a:tc>
                  <a:txBody>
                    <a:bodyPr/>
                    <a:lstStyle/>
                    <a:p>
                      <a:endParaRPr lang="en-IN"/>
                    </a:p>
                  </a:txBody>
                  <a:tcPr/>
                </a:tc>
              </a:tr>
              <a:tr h="370840">
                <a:tc>
                  <a:txBody>
                    <a:bodyPr/>
                    <a:lstStyle/>
                    <a:p>
                      <a:endParaRPr lang="en-IN"/>
                    </a:p>
                  </a:txBody>
                  <a:tcPr/>
                </a:tc>
                <a:tc>
                  <a:txBody>
                    <a:bodyPr/>
                    <a:lstStyle/>
                    <a:p>
                      <a:endParaRPr lang="en-IN"/>
                    </a:p>
                  </a:txBody>
                  <a:tcPr/>
                </a:tc>
              </a:tr>
              <a:tr h="370840">
                <a:tc>
                  <a:txBody>
                    <a:bodyPr/>
                    <a:lstStyle/>
                    <a:p>
                      <a:endParaRPr lang="en-IN"/>
                    </a:p>
                  </a:txBody>
                  <a:tcPr/>
                </a:tc>
                <a:tc>
                  <a:txBody>
                    <a:bodyPr/>
                    <a:lstStyle/>
                    <a:p>
                      <a:endParaRPr lang="en-IN" dirty="0"/>
                    </a:p>
                  </a:txBody>
                  <a:tcPr/>
                </a:tc>
              </a:tr>
            </a:tbl>
          </a:graphicData>
        </a:graphic>
      </p:graphicFrame>
      <p:graphicFrame>
        <p:nvGraphicFramePr>
          <p:cNvPr id="5" name="Content Placeholder 3"/>
          <p:cNvGraphicFramePr>
            <a:graphicFrameLocks/>
          </p:cNvGraphicFramePr>
          <p:nvPr/>
        </p:nvGraphicFramePr>
        <p:xfrm>
          <a:off x="357158" y="1294756"/>
          <a:ext cx="8572560" cy="5393595"/>
        </p:xfrm>
        <a:graphic>
          <a:graphicData uri="http://schemas.openxmlformats.org/drawingml/2006/table">
            <a:tbl>
              <a:tblPr firstRow="1" firstCol="1" bandRow="1">
                <a:tableStyleId>{5940675A-B579-460E-94D1-54222C63F5DA}</a:tableStyleId>
              </a:tblPr>
              <a:tblGrid>
                <a:gridCol w="3541817"/>
                <a:gridCol w="5030743"/>
              </a:tblGrid>
              <a:tr h="329725">
                <a:tc>
                  <a:txBody>
                    <a:bodyPr/>
                    <a:lstStyle/>
                    <a:p>
                      <a:pPr algn="ctr"/>
                      <a:r>
                        <a:rPr lang="en-US" sz="1800" b="1" kern="1200" dirty="0" smtClean="0">
                          <a:solidFill>
                            <a:schemeClr val="tx1"/>
                          </a:solidFill>
                          <a:latin typeface="Arial" pitchFamily="34" charset="0"/>
                          <a:ea typeface="Times New Roman"/>
                          <a:cs typeface="Arial" pitchFamily="34" charset="0"/>
                        </a:rPr>
                        <a:t>Event</a:t>
                      </a:r>
                    </a:p>
                  </a:txBody>
                  <a:tcPr/>
                </a:tc>
                <a:tc>
                  <a:txBody>
                    <a:bodyPr/>
                    <a:lstStyle/>
                    <a:p>
                      <a:pPr algn="ctr"/>
                      <a:r>
                        <a:rPr lang="en-US" sz="1800" b="1" kern="1200" dirty="0" smtClean="0">
                          <a:solidFill>
                            <a:schemeClr val="tx1"/>
                          </a:solidFill>
                          <a:latin typeface="Arial" pitchFamily="34" charset="0"/>
                          <a:ea typeface="Times New Roman"/>
                          <a:cs typeface="Arial" pitchFamily="34" charset="0"/>
                        </a:rPr>
                        <a:t>Consequences</a:t>
                      </a:r>
                    </a:p>
                  </a:txBody>
                  <a:tcPr/>
                </a:tc>
              </a:tr>
              <a:tr h="20489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ea typeface="Times New Roman"/>
                          <a:cs typeface="Arial" pitchFamily="34" charset="0"/>
                        </a:rPr>
                        <a:t>Change in land use, land –cover and land form</a:t>
                      </a:r>
                      <a:endParaRPr lang="en-US" sz="1800" dirty="0">
                        <a:latin typeface="Arial" pitchFamily="34" charset="0"/>
                        <a:cs typeface="Arial" pitchFamily="34" charset="0"/>
                      </a:endParaRPr>
                    </a:p>
                  </a:txBody>
                  <a:tcPr/>
                </a:tc>
                <a:tc>
                  <a:txBody>
                    <a:bodyPr/>
                    <a:lstStyle/>
                    <a:p>
                      <a:pPr marL="342900" marR="57150" lvl="0" indent="-342900" algn="just">
                        <a:lnSpc>
                          <a:spcPct val="115000"/>
                        </a:lnSpc>
                        <a:spcBef>
                          <a:spcPts val="0"/>
                        </a:spcBef>
                        <a:spcAft>
                          <a:spcPts val="0"/>
                        </a:spcAft>
                        <a:buFont typeface="Symbol"/>
                        <a:buChar char=""/>
                      </a:pPr>
                      <a:r>
                        <a:rPr lang="en-US" sz="1800" dirty="0" smtClean="0">
                          <a:latin typeface="Arial" pitchFamily="34" charset="0"/>
                          <a:ea typeface="Times New Roman"/>
                          <a:cs typeface="Arial" pitchFamily="34" charset="0"/>
                        </a:rPr>
                        <a:t>Disturbance in natural water-sheds &amp; drainage pattern of the region</a:t>
                      </a:r>
                    </a:p>
                    <a:p>
                      <a:pPr marL="342900" marR="57150" lvl="0" indent="-342900" algn="just">
                        <a:lnSpc>
                          <a:spcPct val="115000"/>
                        </a:lnSpc>
                        <a:spcBef>
                          <a:spcPts val="0"/>
                        </a:spcBef>
                        <a:spcAft>
                          <a:spcPts val="0"/>
                        </a:spcAft>
                        <a:buFont typeface="Symbol"/>
                        <a:buChar char=""/>
                      </a:pPr>
                      <a:r>
                        <a:rPr lang="en-US" sz="1800" dirty="0" smtClean="0">
                          <a:latin typeface="Arial" pitchFamily="34" charset="0"/>
                          <a:ea typeface="Times New Roman"/>
                          <a:cs typeface="Arial" pitchFamily="34" charset="0"/>
                        </a:rPr>
                        <a:t>Disturbance in wind direction, flow and temperature</a:t>
                      </a:r>
                    </a:p>
                    <a:p>
                      <a:pPr marL="342900" marR="57150" lvl="0" indent="-342900" algn="just">
                        <a:lnSpc>
                          <a:spcPct val="115000"/>
                        </a:lnSpc>
                        <a:spcBef>
                          <a:spcPts val="0"/>
                        </a:spcBef>
                        <a:spcAft>
                          <a:spcPts val="0"/>
                        </a:spcAft>
                        <a:buFont typeface="Symbol"/>
                        <a:buChar char=""/>
                      </a:pPr>
                      <a:r>
                        <a:rPr lang="en-US" sz="1800" dirty="0" smtClean="0">
                          <a:latin typeface="Arial" pitchFamily="34" charset="0"/>
                          <a:ea typeface="Times New Roman"/>
                          <a:cs typeface="Arial" pitchFamily="34" charset="0"/>
                        </a:rPr>
                        <a:t>Ultimately disturbance in rivers/stream flow, agriculture patterns etc.</a:t>
                      </a:r>
                    </a:p>
                    <a:p>
                      <a:pPr marL="342900" marR="57150" lvl="0" indent="-342900" algn="just">
                        <a:lnSpc>
                          <a:spcPct val="115000"/>
                        </a:lnSpc>
                        <a:spcBef>
                          <a:spcPts val="0"/>
                        </a:spcBef>
                        <a:spcAft>
                          <a:spcPts val="0"/>
                        </a:spcAft>
                        <a:buFont typeface="Symbol"/>
                        <a:buChar char=""/>
                      </a:pPr>
                      <a:r>
                        <a:rPr lang="en-US" sz="1800" dirty="0" smtClean="0">
                          <a:latin typeface="Arial" pitchFamily="34" charset="0"/>
                          <a:ea typeface="Times New Roman"/>
                          <a:cs typeface="Arial" pitchFamily="34" charset="0"/>
                        </a:rPr>
                        <a:t>Floods and loss of bio-diversity</a:t>
                      </a:r>
                      <a:endParaRPr lang="en-US" sz="1800" dirty="0">
                        <a:latin typeface="Arial" pitchFamily="34" charset="0"/>
                        <a:cs typeface="Arial" pitchFamily="34" charset="0"/>
                      </a:endParaRPr>
                    </a:p>
                  </a:txBody>
                  <a:tcPr/>
                </a:tc>
              </a:tr>
              <a:tr h="1566196">
                <a:tc>
                  <a:txBody>
                    <a:bodyPr/>
                    <a:lstStyle/>
                    <a:p>
                      <a:pPr algn="just"/>
                      <a:r>
                        <a:rPr lang="en-US" sz="1800" kern="1200" dirty="0" smtClean="0">
                          <a:solidFill>
                            <a:schemeClr val="tx1"/>
                          </a:solidFill>
                          <a:latin typeface="Arial" pitchFamily="34" charset="0"/>
                          <a:ea typeface="Times New Roman"/>
                          <a:cs typeface="Arial" pitchFamily="34" charset="0"/>
                        </a:rPr>
                        <a:t>Release of greenhouse gases like carbon </a:t>
                      </a:r>
                      <a:r>
                        <a:rPr lang="en-US" sz="1800" kern="1200" dirty="0" err="1" smtClean="0">
                          <a:solidFill>
                            <a:schemeClr val="tx1"/>
                          </a:solidFill>
                          <a:latin typeface="Arial" pitchFamily="34" charset="0"/>
                          <a:ea typeface="Times New Roman"/>
                          <a:cs typeface="Arial" pitchFamily="34" charset="0"/>
                        </a:rPr>
                        <a:t>di</a:t>
                      </a:r>
                      <a:r>
                        <a:rPr lang="en-US" sz="1800" kern="1200" dirty="0" smtClean="0">
                          <a:solidFill>
                            <a:schemeClr val="tx1"/>
                          </a:solidFill>
                          <a:latin typeface="Arial" pitchFamily="34" charset="0"/>
                          <a:ea typeface="Times New Roman"/>
                          <a:cs typeface="Arial" pitchFamily="34" charset="0"/>
                        </a:rPr>
                        <a:t>-oxide and methane due to fracturing of strata and in-situ combustion of coal seams.</a:t>
                      </a:r>
                    </a:p>
                  </a:txBody>
                  <a:tcPr/>
                </a:tc>
                <a:tc>
                  <a:txBody>
                    <a:bodyPr/>
                    <a:lstStyle/>
                    <a:p>
                      <a:pPr marL="342900" marR="57150" lvl="0" indent="-342900" algn="just" defTabSz="914400" rtl="0" eaLnBrk="1" fontAlgn="auto" latinLnBrk="0" hangingPunct="1">
                        <a:lnSpc>
                          <a:spcPct val="115000"/>
                        </a:lnSpc>
                        <a:spcBef>
                          <a:spcPts val="0"/>
                        </a:spcBef>
                        <a:spcAft>
                          <a:spcPts val="0"/>
                        </a:spcAft>
                        <a:buClrTx/>
                        <a:buSzTx/>
                        <a:buFont typeface="Symbol"/>
                        <a:buChar char=""/>
                        <a:tabLst/>
                        <a:defRPr/>
                      </a:pPr>
                      <a:r>
                        <a:rPr lang="en-US" sz="1800" kern="1200" dirty="0" smtClean="0">
                          <a:solidFill>
                            <a:schemeClr val="tx1"/>
                          </a:solidFill>
                          <a:latin typeface="Arial" pitchFamily="34" charset="0"/>
                          <a:ea typeface="Times New Roman"/>
                          <a:cs typeface="Arial" pitchFamily="34" charset="0"/>
                        </a:rPr>
                        <a:t>Global warming and other related consequences.</a:t>
                      </a:r>
                    </a:p>
                  </a:txBody>
                  <a:tcPr/>
                </a:tc>
              </a:tr>
              <a:tr h="999163">
                <a:tc>
                  <a:txBody>
                    <a:bodyPr/>
                    <a:lstStyle/>
                    <a:p>
                      <a:pPr algn="just"/>
                      <a:r>
                        <a:rPr lang="en-US" sz="1800" kern="1200" dirty="0" smtClean="0">
                          <a:solidFill>
                            <a:schemeClr val="tx1"/>
                          </a:solidFill>
                          <a:latin typeface="Arial" pitchFamily="34" charset="0"/>
                          <a:ea typeface="Times New Roman"/>
                          <a:cs typeface="Arial" pitchFamily="34" charset="0"/>
                        </a:rPr>
                        <a:t>Waste products including uranium, thorium and other radioactive and heavy metal contaminations</a:t>
                      </a:r>
                    </a:p>
                  </a:txBody>
                  <a:tcPr/>
                </a:tc>
                <a:tc>
                  <a:txBody>
                    <a:bodyPr/>
                    <a:lstStyle/>
                    <a:p>
                      <a:pPr marL="342900" marR="57150" lvl="0" indent="-342900" algn="just" defTabSz="914400" rtl="0" eaLnBrk="1" latinLnBrk="0" hangingPunct="1">
                        <a:lnSpc>
                          <a:spcPct val="115000"/>
                        </a:lnSpc>
                        <a:spcBef>
                          <a:spcPts val="0"/>
                        </a:spcBef>
                        <a:spcAft>
                          <a:spcPts val="0"/>
                        </a:spcAft>
                        <a:buFont typeface="Symbol"/>
                        <a:buChar char=""/>
                      </a:pPr>
                      <a:r>
                        <a:rPr lang="en-US" sz="1800" kern="1200" dirty="0" smtClean="0">
                          <a:solidFill>
                            <a:schemeClr val="tx1"/>
                          </a:solidFill>
                          <a:latin typeface="Arial" pitchFamily="34" charset="0"/>
                          <a:ea typeface="Times New Roman"/>
                          <a:cs typeface="Arial" pitchFamily="34" charset="0"/>
                        </a:rPr>
                        <a:t>Air/water/soil/food grain contamination or direct exposure to flora/fauna</a:t>
                      </a:r>
                    </a:p>
                  </a:txBody>
                  <a:tcPr/>
                </a:tc>
              </a:tr>
            </a:tbl>
          </a:graphicData>
        </a:graphic>
      </p:graphicFrame>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533400"/>
          <a:ext cx="8229600" cy="5564759"/>
        </p:xfrm>
        <a:graphic>
          <a:graphicData uri="http://schemas.openxmlformats.org/drawingml/2006/table">
            <a:tbl>
              <a:tblPr firstRow="1" firstCol="1" bandRow="1">
                <a:tableStyleId>{5940675A-B579-460E-94D1-54222C63F5DA}</a:tableStyleId>
              </a:tblPr>
              <a:tblGrid>
                <a:gridCol w="3048000"/>
                <a:gridCol w="5181600"/>
              </a:tblGrid>
              <a:tr h="274320">
                <a:tc>
                  <a:txBody>
                    <a:bodyPr/>
                    <a:lstStyle/>
                    <a:p>
                      <a:pPr algn="ctr"/>
                      <a:r>
                        <a:rPr lang="en-US" sz="1800" b="1" kern="1200" dirty="0" smtClean="0">
                          <a:solidFill>
                            <a:schemeClr val="tx1"/>
                          </a:solidFill>
                          <a:latin typeface="Arial" pitchFamily="34" charset="0"/>
                          <a:ea typeface="Times New Roman"/>
                          <a:cs typeface="Arial" pitchFamily="34" charset="0"/>
                        </a:rPr>
                        <a:t>Event</a:t>
                      </a:r>
                    </a:p>
                  </a:txBody>
                  <a:tcPr/>
                </a:tc>
                <a:tc>
                  <a:txBody>
                    <a:bodyPr/>
                    <a:lstStyle/>
                    <a:p>
                      <a:pPr algn="ctr"/>
                      <a:r>
                        <a:rPr lang="en-US" sz="1800" b="1" kern="1200" dirty="0" smtClean="0">
                          <a:solidFill>
                            <a:schemeClr val="tx1"/>
                          </a:solidFill>
                          <a:latin typeface="Arial" pitchFamily="34" charset="0"/>
                          <a:ea typeface="Times New Roman"/>
                          <a:cs typeface="Arial" pitchFamily="34" charset="0"/>
                        </a:rPr>
                        <a:t>Consequences</a:t>
                      </a:r>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ea typeface="Times New Roman"/>
                          <a:cs typeface="Arial" pitchFamily="34" charset="0"/>
                        </a:rPr>
                        <a:t>Change in land use, land –cover and land form</a:t>
                      </a:r>
                      <a:endParaRPr lang="en-US" sz="1800" dirty="0">
                        <a:latin typeface="Arial" pitchFamily="34" charset="0"/>
                        <a:cs typeface="Arial" pitchFamily="34" charset="0"/>
                      </a:endParaRPr>
                    </a:p>
                  </a:txBody>
                  <a:tcPr/>
                </a:tc>
                <a:tc>
                  <a:txBody>
                    <a:bodyPr/>
                    <a:lstStyle/>
                    <a:p>
                      <a:pPr marL="342900" marR="57150" lvl="0" indent="-342900" algn="just">
                        <a:lnSpc>
                          <a:spcPct val="115000"/>
                        </a:lnSpc>
                        <a:spcBef>
                          <a:spcPts val="0"/>
                        </a:spcBef>
                        <a:spcAft>
                          <a:spcPts val="0"/>
                        </a:spcAft>
                        <a:buFont typeface="Symbol"/>
                        <a:buChar char=""/>
                      </a:pPr>
                      <a:r>
                        <a:rPr lang="en-US" sz="1800" dirty="0" smtClean="0">
                          <a:latin typeface="Arial" pitchFamily="34" charset="0"/>
                          <a:ea typeface="Times New Roman"/>
                          <a:cs typeface="Arial" pitchFamily="34" charset="0"/>
                        </a:rPr>
                        <a:t>Disturbance in natural water-sheds &amp; drainage pattern of the region</a:t>
                      </a:r>
                    </a:p>
                    <a:p>
                      <a:pPr marL="342900" marR="57150" lvl="0" indent="-342900" algn="just">
                        <a:lnSpc>
                          <a:spcPct val="115000"/>
                        </a:lnSpc>
                        <a:spcBef>
                          <a:spcPts val="0"/>
                        </a:spcBef>
                        <a:spcAft>
                          <a:spcPts val="0"/>
                        </a:spcAft>
                        <a:buFont typeface="Symbol"/>
                        <a:buChar char=""/>
                      </a:pPr>
                      <a:r>
                        <a:rPr lang="en-US" sz="1800" dirty="0" smtClean="0">
                          <a:latin typeface="Arial" pitchFamily="34" charset="0"/>
                          <a:ea typeface="Times New Roman"/>
                          <a:cs typeface="Arial" pitchFamily="34" charset="0"/>
                        </a:rPr>
                        <a:t>Disturbance in wind direction, flow and temperature</a:t>
                      </a:r>
                    </a:p>
                    <a:p>
                      <a:pPr marL="342900" marR="57150" lvl="0" indent="-342900" algn="just">
                        <a:lnSpc>
                          <a:spcPct val="115000"/>
                        </a:lnSpc>
                        <a:spcBef>
                          <a:spcPts val="0"/>
                        </a:spcBef>
                        <a:spcAft>
                          <a:spcPts val="0"/>
                        </a:spcAft>
                        <a:buFont typeface="Symbol"/>
                        <a:buChar char=""/>
                      </a:pPr>
                      <a:r>
                        <a:rPr lang="en-US" sz="1800" dirty="0" smtClean="0">
                          <a:latin typeface="Arial" pitchFamily="34" charset="0"/>
                          <a:ea typeface="Times New Roman"/>
                          <a:cs typeface="Arial" pitchFamily="34" charset="0"/>
                        </a:rPr>
                        <a:t>Ultimately disturbance in rivers/stream flow, agriculture patterns etc.</a:t>
                      </a:r>
                    </a:p>
                    <a:p>
                      <a:pPr marL="342900" marR="57150" lvl="0" indent="-342900" algn="just">
                        <a:lnSpc>
                          <a:spcPct val="115000"/>
                        </a:lnSpc>
                        <a:spcBef>
                          <a:spcPts val="0"/>
                        </a:spcBef>
                        <a:spcAft>
                          <a:spcPts val="0"/>
                        </a:spcAft>
                        <a:buFont typeface="Symbol"/>
                        <a:buChar char=""/>
                      </a:pPr>
                      <a:r>
                        <a:rPr lang="en-US" sz="1800" dirty="0" smtClean="0">
                          <a:latin typeface="Arial" pitchFamily="34" charset="0"/>
                          <a:ea typeface="Times New Roman"/>
                          <a:cs typeface="Arial" pitchFamily="34" charset="0"/>
                        </a:rPr>
                        <a:t>Floods and loss of bio-diversity</a:t>
                      </a:r>
                      <a:endParaRPr lang="en-US" sz="1800" dirty="0">
                        <a:latin typeface="Arial" pitchFamily="34" charset="0"/>
                        <a:cs typeface="Arial" pitchFamily="34" charset="0"/>
                      </a:endParaRPr>
                    </a:p>
                  </a:txBody>
                  <a:tcPr/>
                </a:tc>
              </a:tr>
              <a:tr h="274320">
                <a:tc>
                  <a:txBody>
                    <a:bodyPr/>
                    <a:lstStyle/>
                    <a:p>
                      <a:pPr algn="just"/>
                      <a:r>
                        <a:rPr lang="en-US" sz="1800" kern="1200" dirty="0" smtClean="0">
                          <a:solidFill>
                            <a:schemeClr val="tx1"/>
                          </a:solidFill>
                          <a:latin typeface="Arial" pitchFamily="34" charset="0"/>
                          <a:ea typeface="Times New Roman"/>
                          <a:cs typeface="Arial" pitchFamily="34" charset="0"/>
                        </a:rPr>
                        <a:t>Release of greenhouse gases like carbon </a:t>
                      </a:r>
                      <a:r>
                        <a:rPr lang="en-US" sz="1800" kern="1200" dirty="0" err="1" smtClean="0">
                          <a:solidFill>
                            <a:schemeClr val="tx1"/>
                          </a:solidFill>
                          <a:latin typeface="Arial" pitchFamily="34" charset="0"/>
                          <a:ea typeface="Times New Roman"/>
                          <a:cs typeface="Arial" pitchFamily="34" charset="0"/>
                        </a:rPr>
                        <a:t>di</a:t>
                      </a:r>
                      <a:r>
                        <a:rPr lang="en-US" sz="1800" kern="1200" dirty="0" smtClean="0">
                          <a:solidFill>
                            <a:schemeClr val="tx1"/>
                          </a:solidFill>
                          <a:latin typeface="Arial" pitchFamily="34" charset="0"/>
                          <a:ea typeface="Times New Roman"/>
                          <a:cs typeface="Arial" pitchFamily="34" charset="0"/>
                        </a:rPr>
                        <a:t>-oxide and methane due to fracturing of strata and in-situ combustion of coal seams.</a:t>
                      </a:r>
                    </a:p>
                  </a:txBody>
                  <a:tcPr/>
                </a:tc>
                <a:tc>
                  <a:txBody>
                    <a:bodyPr/>
                    <a:lstStyle/>
                    <a:p>
                      <a:pPr marL="342900" marR="57150" lvl="0" indent="-342900" algn="just" defTabSz="914400" rtl="0" eaLnBrk="1" fontAlgn="auto" latinLnBrk="0" hangingPunct="1">
                        <a:lnSpc>
                          <a:spcPct val="115000"/>
                        </a:lnSpc>
                        <a:spcBef>
                          <a:spcPts val="0"/>
                        </a:spcBef>
                        <a:spcAft>
                          <a:spcPts val="0"/>
                        </a:spcAft>
                        <a:buClrTx/>
                        <a:buSzTx/>
                        <a:buFont typeface="Symbol"/>
                        <a:buChar char=""/>
                        <a:tabLst/>
                        <a:defRPr/>
                      </a:pPr>
                      <a:r>
                        <a:rPr lang="en-US" sz="1800" kern="1200" dirty="0" smtClean="0">
                          <a:solidFill>
                            <a:schemeClr val="tx1"/>
                          </a:solidFill>
                          <a:latin typeface="Arial" pitchFamily="34" charset="0"/>
                          <a:ea typeface="Times New Roman"/>
                          <a:cs typeface="Arial" pitchFamily="34" charset="0"/>
                        </a:rPr>
                        <a:t>Global warming and other related consequences.</a:t>
                      </a:r>
                    </a:p>
                  </a:txBody>
                  <a:tcPr/>
                </a:tc>
              </a:tr>
              <a:tr h="274320">
                <a:tc>
                  <a:txBody>
                    <a:bodyPr/>
                    <a:lstStyle/>
                    <a:p>
                      <a:pPr algn="just"/>
                      <a:r>
                        <a:rPr lang="en-US" sz="1800" kern="1200" dirty="0" smtClean="0">
                          <a:solidFill>
                            <a:schemeClr val="tx1"/>
                          </a:solidFill>
                          <a:latin typeface="Arial" pitchFamily="34" charset="0"/>
                          <a:ea typeface="Times New Roman"/>
                          <a:cs typeface="Arial" pitchFamily="34" charset="0"/>
                        </a:rPr>
                        <a:t>Waste products including uranium, thorium and other radioactive and heavy metal contaminations</a:t>
                      </a:r>
                    </a:p>
                  </a:txBody>
                  <a:tcPr/>
                </a:tc>
                <a:tc>
                  <a:txBody>
                    <a:bodyPr/>
                    <a:lstStyle/>
                    <a:p>
                      <a:pPr marL="342900" marR="57150" lvl="0" indent="-342900" algn="just" defTabSz="914400" rtl="0" eaLnBrk="1" latinLnBrk="0" hangingPunct="1">
                        <a:lnSpc>
                          <a:spcPct val="115000"/>
                        </a:lnSpc>
                        <a:spcBef>
                          <a:spcPts val="0"/>
                        </a:spcBef>
                        <a:spcAft>
                          <a:spcPts val="0"/>
                        </a:spcAft>
                        <a:buFont typeface="Symbol"/>
                        <a:buChar char=""/>
                      </a:pPr>
                      <a:r>
                        <a:rPr lang="en-US" sz="1800" kern="1200" dirty="0" smtClean="0">
                          <a:solidFill>
                            <a:schemeClr val="tx1"/>
                          </a:solidFill>
                          <a:latin typeface="Arial" pitchFamily="34" charset="0"/>
                          <a:ea typeface="Times New Roman"/>
                          <a:cs typeface="Arial" pitchFamily="34" charset="0"/>
                        </a:rPr>
                        <a:t>Air/water/soil/food grain contamination or direct exposure to flora/fauna</a:t>
                      </a:r>
                    </a:p>
                  </a:txBody>
                  <a:tcPr/>
                </a:tc>
              </a:tr>
            </a:tbl>
          </a:graphicData>
        </a:graphic>
      </p:graphicFrame>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fld id="{B6F15528-21DE-4FAA-801E-634DDDAF4B2B}" type="slidenum">
              <a:rPr lang="en-US" smtClean="0"/>
              <a:pPr/>
              <a:t>32</a:t>
            </a:fld>
            <a:endParaRPr lang="en-US"/>
          </a:p>
        </p:txBody>
      </p:sp>
    </p:spTree>
    <p:extLst>
      <p:ext uri="{BB962C8B-B14F-4D97-AF65-F5344CB8AC3E}">
        <p14:creationId xmlns="" xmlns:p14="http://schemas.microsoft.com/office/powerpoint/2010/main" val="1955738526"/>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897070744"/>
              </p:ext>
            </p:extLst>
          </p:nvPr>
        </p:nvGraphicFramePr>
        <p:xfrm>
          <a:off x="457200" y="457200"/>
          <a:ext cx="8229600" cy="6048629"/>
        </p:xfrm>
        <a:graphic>
          <a:graphicData uri="http://schemas.openxmlformats.org/drawingml/2006/table">
            <a:tbl>
              <a:tblPr firstRow="1" bandRow="1">
                <a:tableStyleId>{5940675A-B579-460E-94D1-54222C63F5DA}</a:tableStyleId>
              </a:tblPr>
              <a:tblGrid>
                <a:gridCol w="3900486"/>
                <a:gridCol w="4329114"/>
              </a:tblGrid>
              <a:tr h="274320">
                <a:tc>
                  <a:txBody>
                    <a:bodyPr/>
                    <a:lstStyle/>
                    <a:p>
                      <a:pPr algn="ctr"/>
                      <a:r>
                        <a:rPr lang="en-US" sz="1800" b="1" kern="1200" dirty="0" smtClean="0">
                          <a:latin typeface="Arial" pitchFamily="34" charset="0"/>
                          <a:cs typeface="Arial" pitchFamily="34" charset="0"/>
                        </a:rPr>
                        <a:t>Event</a:t>
                      </a:r>
                      <a:endParaRPr lang="en-US" sz="1800" b="1" kern="1200" dirty="0" smtClean="0">
                        <a:solidFill>
                          <a:schemeClr val="tx1"/>
                        </a:solidFill>
                        <a:latin typeface="Arial" pitchFamily="34" charset="0"/>
                        <a:ea typeface="Times New Roman"/>
                        <a:cs typeface="Arial" pitchFamily="34" charset="0"/>
                      </a:endParaRPr>
                    </a:p>
                  </a:txBody>
                  <a:tcPr/>
                </a:tc>
                <a:tc>
                  <a:txBody>
                    <a:bodyPr/>
                    <a:lstStyle/>
                    <a:p>
                      <a:pPr algn="ctr"/>
                      <a:r>
                        <a:rPr lang="en-US" sz="1800" b="1" kern="1200" dirty="0" smtClean="0">
                          <a:latin typeface="Arial" pitchFamily="34" charset="0"/>
                          <a:cs typeface="Arial" pitchFamily="34" charset="0"/>
                        </a:rPr>
                        <a:t>Consequences</a:t>
                      </a:r>
                      <a:endParaRPr lang="en-US" sz="1800" b="1" kern="1200" dirty="0" smtClean="0">
                        <a:solidFill>
                          <a:schemeClr val="tx1"/>
                        </a:solidFill>
                        <a:latin typeface="Arial" pitchFamily="34" charset="0"/>
                        <a:ea typeface="Times New Roman"/>
                        <a:cs typeface="Arial" pitchFamily="34" charset="0"/>
                      </a:endParaRPr>
                    </a:p>
                  </a:txBody>
                  <a:tcPr/>
                </a:tc>
              </a:tr>
              <a:tr h="274320">
                <a:tc>
                  <a:txBody>
                    <a:bodyPr/>
                    <a:lstStyle/>
                    <a:p>
                      <a:pPr marL="171450" marR="0">
                        <a:lnSpc>
                          <a:spcPct val="115000"/>
                        </a:lnSpc>
                        <a:spcBef>
                          <a:spcPts val="0"/>
                        </a:spcBef>
                        <a:spcAft>
                          <a:spcPts val="0"/>
                        </a:spcAft>
                      </a:pPr>
                      <a:r>
                        <a:rPr lang="en-US" sz="1800" dirty="0">
                          <a:latin typeface="Arial" pitchFamily="34" charset="0"/>
                          <a:cs typeface="Arial" pitchFamily="34" charset="0"/>
                        </a:rPr>
                        <a:t>Acid rain</a:t>
                      </a:r>
                      <a:endParaRPr lang="en-US" sz="1800" dirty="0">
                        <a:latin typeface="Arial" pitchFamily="34" charset="0"/>
                        <a:ea typeface="Times New Roman"/>
                        <a:cs typeface="Arial" pitchFamily="34" charset="0"/>
                      </a:endParaRPr>
                    </a:p>
                  </a:txBody>
                  <a:tcPr marL="0" marR="0" marT="0" marB="0" anchor="ctr"/>
                </a:tc>
                <a:tc>
                  <a:txBody>
                    <a:bodyPr/>
                    <a:lstStyle/>
                    <a:p>
                      <a:pPr marL="342900" marR="57150" lvl="0" indent="-160338" algn="just">
                        <a:lnSpc>
                          <a:spcPct val="115000"/>
                        </a:lnSpc>
                        <a:spcBef>
                          <a:spcPts val="0"/>
                        </a:spcBef>
                        <a:spcAft>
                          <a:spcPts val="0"/>
                        </a:spcAft>
                        <a:buFont typeface="Symbol"/>
                        <a:buChar char=""/>
                      </a:pPr>
                      <a:r>
                        <a:rPr lang="en-US" sz="1800" dirty="0">
                          <a:latin typeface="Arial" pitchFamily="34" charset="0"/>
                          <a:cs typeface="Arial" pitchFamily="34" charset="0"/>
                        </a:rPr>
                        <a:t>Contamination </a:t>
                      </a:r>
                      <a:r>
                        <a:rPr lang="en-US" sz="1800" dirty="0" smtClean="0">
                          <a:latin typeface="Arial" pitchFamily="34" charset="0"/>
                          <a:cs typeface="Arial" pitchFamily="34" charset="0"/>
                        </a:rPr>
                        <a:t>of surface/ground </a:t>
                      </a:r>
                      <a:r>
                        <a:rPr lang="en-US" sz="1800" dirty="0">
                          <a:latin typeface="Arial" pitchFamily="34" charset="0"/>
                          <a:cs typeface="Arial" pitchFamily="34" charset="0"/>
                        </a:rPr>
                        <a:t>water, soil, agriculture</a:t>
                      </a:r>
                      <a:endParaRPr lang="en-US" sz="1800" dirty="0">
                        <a:latin typeface="Arial" pitchFamily="34" charset="0"/>
                        <a:ea typeface="Times New Roman"/>
                        <a:cs typeface="Arial" pitchFamily="34" charset="0"/>
                      </a:endParaRPr>
                    </a:p>
                  </a:txBody>
                  <a:tcPr marL="0" marR="0" marT="0" marB="0" anchor="b"/>
                </a:tc>
              </a:tr>
              <a:tr h="274320">
                <a:tc>
                  <a:txBody>
                    <a:bodyPr/>
                    <a:lstStyle/>
                    <a:p>
                      <a:pPr marL="171450" marR="0">
                        <a:lnSpc>
                          <a:spcPct val="115000"/>
                        </a:lnSpc>
                        <a:spcBef>
                          <a:spcPts val="0"/>
                        </a:spcBef>
                        <a:spcAft>
                          <a:spcPts val="0"/>
                        </a:spcAft>
                      </a:pPr>
                      <a:r>
                        <a:rPr lang="en-US" sz="1800" dirty="0">
                          <a:latin typeface="Arial" pitchFamily="34" charset="0"/>
                          <a:cs typeface="Arial" pitchFamily="34" charset="0"/>
                        </a:rPr>
                        <a:t>Acid mine drainage</a:t>
                      </a:r>
                      <a:endParaRPr lang="en-US" sz="1800" dirty="0">
                        <a:latin typeface="Arial" pitchFamily="34" charset="0"/>
                        <a:ea typeface="Times New Roman"/>
                        <a:cs typeface="Arial" pitchFamily="34" charset="0"/>
                      </a:endParaRPr>
                    </a:p>
                  </a:txBody>
                  <a:tcPr marL="0" marR="0" marT="0" marB="0" anchor="ctr"/>
                </a:tc>
                <a:tc>
                  <a:txBody>
                    <a:bodyPr/>
                    <a:lstStyle/>
                    <a:p>
                      <a:pPr marL="342900" marR="57150" lvl="0" indent="-160338" algn="just">
                        <a:lnSpc>
                          <a:spcPct val="115000"/>
                        </a:lnSpc>
                        <a:spcBef>
                          <a:spcPts val="0"/>
                        </a:spcBef>
                        <a:spcAft>
                          <a:spcPts val="0"/>
                        </a:spcAft>
                        <a:buFont typeface="Symbol"/>
                        <a:buChar char=""/>
                      </a:pPr>
                      <a:r>
                        <a:rPr lang="en-US" sz="1800" dirty="0">
                          <a:latin typeface="Arial" pitchFamily="34" charset="0"/>
                          <a:cs typeface="Arial" pitchFamily="34" charset="0"/>
                        </a:rPr>
                        <a:t>Contamination in surface/ground water, soil and agriculture</a:t>
                      </a:r>
                      <a:endParaRPr lang="en-US" sz="1800" dirty="0">
                        <a:latin typeface="Arial" pitchFamily="34" charset="0"/>
                        <a:ea typeface="Times New Roman"/>
                        <a:cs typeface="Arial" pitchFamily="34" charset="0"/>
                      </a:endParaRPr>
                    </a:p>
                  </a:txBody>
                  <a:tcPr marL="0" marR="0" marT="0" marB="0" anchor="b"/>
                </a:tc>
              </a:tr>
              <a:tr h="274320">
                <a:tc>
                  <a:txBody>
                    <a:bodyPr/>
                    <a:lstStyle/>
                    <a:p>
                      <a:pPr marL="171450" marR="0">
                        <a:lnSpc>
                          <a:spcPct val="115000"/>
                        </a:lnSpc>
                        <a:spcBef>
                          <a:spcPts val="0"/>
                        </a:spcBef>
                        <a:spcAft>
                          <a:spcPts val="0"/>
                        </a:spcAft>
                      </a:pPr>
                      <a:r>
                        <a:rPr lang="en-US" sz="1800" dirty="0">
                          <a:latin typeface="Arial" pitchFamily="34" charset="0"/>
                          <a:cs typeface="Arial" pitchFamily="34" charset="0"/>
                        </a:rPr>
                        <a:t>Disturbing recharge area</a:t>
                      </a:r>
                      <a:endParaRPr lang="en-US" sz="1800" dirty="0">
                        <a:latin typeface="Arial" pitchFamily="34" charset="0"/>
                        <a:ea typeface="Times New Roman"/>
                        <a:cs typeface="Arial" pitchFamily="34" charset="0"/>
                      </a:endParaRPr>
                    </a:p>
                  </a:txBody>
                  <a:tcPr marL="0" marR="0" marT="0" marB="0" anchor="ctr"/>
                </a:tc>
                <a:tc>
                  <a:txBody>
                    <a:bodyPr/>
                    <a:lstStyle/>
                    <a:p>
                      <a:pPr marL="342900" marR="57150" lvl="0" indent="-160338" algn="just">
                        <a:lnSpc>
                          <a:spcPct val="115000"/>
                        </a:lnSpc>
                        <a:spcBef>
                          <a:spcPts val="0"/>
                        </a:spcBef>
                        <a:spcAft>
                          <a:spcPts val="0"/>
                        </a:spcAft>
                        <a:buFont typeface="Symbol"/>
                        <a:buChar char=""/>
                      </a:pPr>
                      <a:r>
                        <a:rPr lang="en-US" sz="1800" dirty="0">
                          <a:latin typeface="Arial" pitchFamily="34" charset="0"/>
                          <a:cs typeface="Arial" pitchFamily="34" charset="0"/>
                        </a:rPr>
                        <a:t>Interference with groundwater and water table level, surface water</a:t>
                      </a:r>
                      <a:endParaRPr lang="en-US" sz="1800" dirty="0">
                        <a:latin typeface="Arial" pitchFamily="34" charset="0"/>
                        <a:ea typeface="Times New Roman"/>
                        <a:cs typeface="Arial" pitchFamily="34" charset="0"/>
                      </a:endParaRPr>
                    </a:p>
                  </a:txBody>
                  <a:tcPr marL="0" marR="0" marT="0" marB="0" anchor="b"/>
                </a:tc>
              </a:tr>
              <a:tr h="274320">
                <a:tc>
                  <a:txBody>
                    <a:bodyPr/>
                    <a:lstStyle/>
                    <a:p>
                      <a:pPr marL="171450" marR="0">
                        <a:lnSpc>
                          <a:spcPct val="115000"/>
                        </a:lnSpc>
                        <a:spcBef>
                          <a:spcPts val="0"/>
                        </a:spcBef>
                        <a:spcAft>
                          <a:spcPts val="0"/>
                        </a:spcAft>
                      </a:pPr>
                      <a:r>
                        <a:rPr lang="en-US" sz="1800" dirty="0">
                          <a:latin typeface="Arial" pitchFamily="34" charset="0"/>
                          <a:cs typeface="Arial" pitchFamily="34" charset="0"/>
                        </a:rPr>
                        <a:t>Disturbances in the drainage and</a:t>
                      </a:r>
                    </a:p>
                    <a:p>
                      <a:pPr marL="171450" marR="0">
                        <a:lnSpc>
                          <a:spcPct val="115000"/>
                        </a:lnSpc>
                        <a:spcBef>
                          <a:spcPts val="0"/>
                        </a:spcBef>
                        <a:spcAft>
                          <a:spcPts val="0"/>
                        </a:spcAft>
                      </a:pPr>
                      <a:r>
                        <a:rPr lang="en-US" sz="1800" dirty="0">
                          <a:latin typeface="Arial" pitchFamily="34" charset="0"/>
                          <a:cs typeface="Arial" pitchFamily="34" charset="0"/>
                        </a:rPr>
                        <a:t>water-sheds of surface water</a:t>
                      </a:r>
                    </a:p>
                    <a:p>
                      <a:pPr marL="171450" marR="0">
                        <a:lnSpc>
                          <a:spcPct val="115000"/>
                        </a:lnSpc>
                        <a:spcBef>
                          <a:spcPts val="0"/>
                        </a:spcBef>
                        <a:spcAft>
                          <a:spcPts val="0"/>
                        </a:spcAft>
                      </a:pPr>
                      <a:r>
                        <a:rPr lang="en-US" sz="1800" dirty="0">
                          <a:latin typeface="Arial" pitchFamily="34" charset="0"/>
                          <a:cs typeface="Arial" pitchFamily="34" charset="0"/>
                        </a:rPr>
                        <a:t>bodies</a:t>
                      </a:r>
                      <a:endParaRPr lang="en-US" sz="1800" dirty="0">
                        <a:latin typeface="Arial" pitchFamily="34" charset="0"/>
                        <a:ea typeface="Times New Roman"/>
                        <a:cs typeface="Arial" pitchFamily="34" charset="0"/>
                      </a:endParaRPr>
                    </a:p>
                  </a:txBody>
                  <a:tcPr marL="0" marR="0" marT="0" marB="0" anchor="b"/>
                </a:tc>
                <a:tc>
                  <a:txBody>
                    <a:bodyPr/>
                    <a:lstStyle/>
                    <a:p>
                      <a:pPr marL="342900" marR="57150" lvl="0" indent="-160338" algn="just">
                        <a:lnSpc>
                          <a:spcPct val="115000"/>
                        </a:lnSpc>
                        <a:spcBef>
                          <a:spcPts val="0"/>
                        </a:spcBef>
                        <a:spcAft>
                          <a:spcPts val="0"/>
                        </a:spcAft>
                        <a:buFont typeface="Symbol"/>
                        <a:buChar char=""/>
                      </a:pPr>
                      <a:r>
                        <a:rPr lang="en-US" sz="1800" dirty="0">
                          <a:latin typeface="Arial" pitchFamily="34" charset="0"/>
                          <a:cs typeface="Arial" pitchFamily="34" charset="0"/>
                        </a:rPr>
                        <a:t>Causing change in flows and discharges of rivers and streams</a:t>
                      </a:r>
                      <a:endParaRPr lang="en-US" sz="1800" dirty="0">
                        <a:latin typeface="Arial" pitchFamily="34" charset="0"/>
                        <a:ea typeface="Times New Roman"/>
                        <a:cs typeface="Arial" pitchFamily="34" charset="0"/>
                      </a:endParaRPr>
                    </a:p>
                  </a:txBody>
                  <a:tcPr marL="0" marR="0" marT="0" marB="0" anchor="ctr"/>
                </a:tc>
              </a:tr>
              <a:tr h="274320">
                <a:tc>
                  <a:txBody>
                    <a:bodyPr/>
                    <a:lstStyle/>
                    <a:p>
                      <a:pPr marL="171450" marR="0">
                        <a:lnSpc>
                          <a:spcPct val="115000"/>
                        </a:lnSpc>
                        <a:spcBef>
                          <a:spcPts val="0"/>
                        </a:spcBef>
                        <a:spcAft>
                          <a:spcPts val="0"/>
                        </a:spcAft>
                      </a:pPr>
                      <a:r>
                        <a:rPr lang="en-US" sz="1800" dirty="0">
                          <a:latin typeface="Arial" pitchFamily="34" charset="0"/>
                          <a:cs typeface="Arial" pitchFamily="34" charset="0"/>
                        </a:rPr>
                        <a:t>Dust nuisance due to blasting,</a:t>
                      </a:r>
                    </a:p>
                    <a:p>
                      <a:pPr marL="171450" marR="0">
                        <a:lnSpc>
                          <a:spcPct val="115000"/>
                        </a:lnSpc>
                        <a:spcBef>
                          <a:spcPts val="0"/>
                        </a:spcBef>
                        <a:spcAft>
                          <a:spcPts val="0"/>
                        </a:spcAft>
                      </a:pPr>
                      <a:r>
                        <a:rPr lang="en-US" sz="1800" dirty="0">
                          <a:latin typeface="Arial" pitchFamily="34" charset="0"/>
                          <a:cs typeface="Arial" pitchFamily="34" charset="0"/>
                        </a:rPr>
                        <a:t>drilling and digging</a:t>
                      </a:r>
                      <a:endParaRPr lang="en-US" sz="1800" dirty="0">
                        <a:latin typeface="Arial" pitchFamily="34" charset="0"/>
                        <a:ea typeface="Times New Roman"/>
                        <a:cs typeface="Arial" pitchFamily="34" charset="0"/>
                      </a:endParaRPr>
                    </a:p>
                  </a:txBody>
                  <a:tcPr marL="0" marR="0" marT="0" marB="0" anchor="ctr"/>
                </a:tc>
                <a:tc>
                  <a:txBody>
                    <a:bodyPr/>
                    <a:lstStyle/>
                    <a:p>
                      <a:pPr marL="342900" marR="57150" lvl="0" indent="-160338" algn="just">
                        <a:lnSpc>
                          <a:spcPct val="115000"/>
                        </a:lnSpc>
                        <a:spcBef>
                          <a:spcPts val="0"/>
                        </a:spcBef>
                        <a:spcAft>
                          <a:spcPts val="0"/>
                        </a:spcAft>
                        <a:buFont typeface="Symbol"/>
                        <a:buChar char=""/>
                      </a:pPr>
                      <a:r>
                        <a:rPr lang="en-US" sz="1800" dirty="0">
                          <a:latin typeface="Arial" pitchFamily="34" charset="0"/>
                          <a:cs typeface="Arial" pitchFamily="34" charset="0"/>
                        </a:rPr>
                        <a:t>Air pollution health impact and visibility hindrance.</a:t>
                      </a:r>
                    </a:p>
                    <a:p>
                      <a:pPr marL="342900" marR="57150" lvl="0" indent="-160338" algn="just">
                        <a:lnSpc>
                          <a:spcPct val="115000"/>
                        </a:lnSpc>
                        <a:spcBef>
                          <a:spcPts val="0"/>
                        </a:spcBef>
                        <a:spcAft>
                          <a:spcPts val="0"/>
                        </a:spcAft>
                        <a:buFont typeface="Symbol"/>
                        <a:buChar char=""/>
                      </a:pPr>
                      <a:r>
                        <a:rPr lang="en-US" sz="1800" dirty="0">
                          <a:latin typeface="Arial" pitchFamily="34" charset="0"/>
                          <a:cs typeface="Arial" pitchFamily="34" charset="0"/>
                        </a:rPr>
                        <a:t>Damage to building and structure.</a:t>
                      </a:r>
                      <a:endParaRPr lang="en-US" sz="1800" dirty="0">
                        <a:latin typeface="Arial" pitchFamily="34" charset="0"/>
                        <a:ea typeface="Times New Roman"/>
                        <a:cs typeface="Arial" pitchFamily="34" charset="0"/>
                      </a:endParaRPr>
                    </a:p>
                  </a:txBody>
                  <a:tcPr marL="0" marR="0" marT="0" marB="0" anchor="b"/>
                </a:tc>
              </a:tr>
              <a:tr h="274320">
                <a:tc>
                  <a:txBody>
                    <a:bodyPr/>
                    <a:lstStyle/>
                    <a:p>
                      <a:pPr marL="171450" marR="0">
                        <a:lnSpc>
                          <a:spcPct val="115000"/>
                        </a:lnSpc>
                        <a:spcBef>
                          <a:spcPts val="0"/>
                        </a:spcBef>
                        <a:spcAft>
                          <a:spcPts val="0"/>
                        </a:spcAft>
                      </a:pPr>
                      <a:r>
                        <a:rPr lang="en-US" sz="1800" dirty="0">
                          <a:latin typeface="Arial" pitchFamily="34" charset="0"/>
                          <a:cs typeface="Arial" pitchFamily="34" charset="0"/>
                        </a:rPr>
                        <a:t>Subsidence above tunnels</a:t>
                      </a:r>
                      <a:endParaRPr lang="en-US" sz="1800" dirty="0">
                        <a:latin typeface="Arial" pitchFamily="34" charset="0"/>
                        <a:ea typeface="Times New Roman"/>
                        <a:cs typeface="Arial" pitchFamily="34" charset="0"/>
                      </a:endParaRPr>
                    </a:p>
                  </a:txBody>
                  <a:tcPr marL="0" marR="0" marT="0" marB="0" anchor="ctr"/>
                </a:tc>
                <a:tc>
                  <a:txBody>
                    <a:bodyPr/>
                    <a:lstStyle/>
                    <a:p>
                      <a:pPr marL="342900" marR="57150" lvl="0" indent="-160338" algn="just">
                        <a:lnSpc>
                          <a:spcPct val="115000"/>
                        </a:lnSpc>
                        <a:spcBef>
                          <a:spcPts val="0"/>
                        </a:spcBef>
                        <a:spcAft>
                          <a:spcPts val="0"/>
                        </a:spcAft>
                        <a:buFont typeface="Symbol"/>
                        <a:buChar char=""/>
                      </a:pPr>
                      <a:r>
                        <a:rPr lang="en-US" sz="1800" dirty="0">
                          <a:latin typeface="Arial" pitchFamily="34" charset="0"/>
                          <a:cs typeface="Arial" pitchFamily="34" charset="0"/>
                        </a:rPr>
                        <a:t>Sometimes damaging the infrastructure.</a:t>
                      </a:r>
                      <a:endParaRPr lang="en-US" sz="1800" dirty="0">
                        <a:latin typeface="Arial" pitchFamily="34" charset="0"/>
                        <a:ea typeface="Times New Roman"/>
                        <a:cs typeface="Arial" pitchFamily="34" charset="0"/>
                      </a:endParaRPr>
                    </a:p>
                  </a:txBody>
                  <a:tcPr marL="0" marR="0" marT="0" marB="0" anchor="b"/>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Arial" pitchFamily="34" charset="0"/>
                          <a:ea typeface="+mn-ea"/>
                          <a:cs typeface="Arial" pitchFamily="34" charset="0"/>
                        </a:rPr>
                        <a:t>    Rendering land unfit for the other use</a:t>
                      </a:r>
                      <a:endParaRPr lang="en-US" sz="1800" dirty="0" smtClean="0">
                        <a:latin typeface="Arial" pitchFamily="34" charset="0"/>
                        <a:ea typeface="Times New Roman"/>
                        <a:cs typeface="Arial" pitchFamily="34" charset="0"/>
                      </a:endParaRPr>
                    </a:p>
                    <a:p>
                      <a:endParaRPr lang="en-US" sz="1800" kern="1200" dirty="0" smtClean="0">
                        <a:solidFill>
                          <a:schemeClr val="tx1"/>
                        </a:solidFill>
                        <a:latin typeface="Arial" pitchFamily="34" charset="0"/>
                        <a:ea typeface="+mn-ea"/>
                        <a:cs typeface="Arial" pitchFamily="34" charset="0"/>
                      </a:endParaRPr>
                    </a:p>
                  </a:txBody>
                  <a:tcPr marL="0" marR="0" marT="0" marB="0" anchor="ctr"/>
                </a:tc>
                <a:tc>
                  <a:txBody>
                    <a:bodyPr/>
                    <a:lstStyle/>
                    <a:p>
                      <a:pPr marL="342900" marR="57150" lvl="0" indent="-160338" algn="just">
                        <a:lnSpc>
                          <a:spcPct val="115000"/>
                        </a:lnSpc>
                        <a:spcBef>
                          <a:spcPts val="0"/>
                        </a:spcBef>
                        <a:spcAft>
                          <a:spcPts val="0"/>
                        </a:spcAft>
                        <a:buFont typeface="Arial" pitchFamily="34" charset="0"/>
                        <a:buChar char="•"/>
                      </a:pPr>
                      <a:r>
                        <a:rPr lang="en-US" sz="1800" kern="1200" dirty="0" smtClean="0">
                          <a:solidFill>
                            <a:schemeClr val="tx1"/>
                          </a:solidFill>
                          <a:latin typeface="Arial" pitchFamily="34" charset="0"/>
                          <a:ea typeface="+mn-ea"/>
                          <a:cs typeface="Arial" pitchFamily="34" charset="0"/>
                        </a:rPr>
                        <a:t>Wastage of non-renewable resources</a:t>
                      </a:r>
                      <a:endParaRPr lang="en-US" sz="1800" kern="1200" dirty="0">
                        <a:solidFill>
                          <a:schemeClr val="tx1"/>
                        </a:solidFill>
                        <a:latin typeface="Arial" pitchFamily="34" charset="0"/>
                        <a:ea typeface="+mn-ea"/>
                        <a:cs typeface="Arial" pitchFamily="34" charset="0"/>
                      </a:endParaRPr>
                    </a:p>
                  </a:txBody>
                  <a:tcPr marL="0" marR="0" marT="0" marB="0" anchor="b"/>
                </a:tc>
              </a:tr>
              <a:tr h="274320">
                <a:tc>
                  <a:txBody>
                    <a:bodyPr/>
                    <a:lstStyle/>
                    <a:p>
                      <a:r>
                        <a:rPr lang="en-US" sz="1800" kern="1200" dirty="0" smtClean="0">
                          <a:solidFill>
                            <a:schemeClr val="tx1"/>
                          </a:solidFill>
                          <a:latin typeface="Arial" pitchFamily="34" charset="0"/>
                          <a:ea typeface="+mn-ea"/>
                          <a:cs typeface="Arial" pitchFamily="34" charset="0"/>
                        </a:rPr>
                        <a:t>    Sizing of coal</a:t>
                      </a:r>
                    </a:p>
                  </a:txBody>
                  <a:tcPr marL="0" marR="0" marT="0" marB="0" anchor="ctr"/>
                </a:tc>
                <a:tc>
                  <a:txBody>
                    <a:bodyPr/>
                    <a:lstStyle/>
                    <a:p>
                      <a:pPr marL="342900" marR="57150" lvl="0" indent="-160338" algn="just">
                        <a:lnSpc>
                          <a:spcPct val="115000"/>
                        </a:lnSpc>
                        <a:spcBef>
                          <a:spcPts val="0"/>
                        </a:spcBef>
                        <a:spcAft>
                          <a:spcPts val="0"/>
                        </a:spcAft>
                        <a:buFont typeface="Symbol"/>
                        <a:buChar char=""/>
                      </a:pPr>
                      <a:r>
                        <a:rPr lang="en-US" sz="1800" kern="1200" dirty="0" smtClean="0">
                          <a:solidFill>
                            <a:schemeClr val="tx1"/>
                          </a:solidFill>
                          <a:latin typeface="Arial" pitchFamily="34" charset="0"/>
                          <a:ea typeface="+mn-ea"/>
                          <a:cs typeface="Arial" pitchFamily="34" charset="0"/>
                        </a:rPr>
                        <a:t>Air pollution health impact and visibility hindrance.</a:t>
                      </a:r>
                      <a:endParaRPr lang="en-US" sz="1800" dirty="0">
                        <a:latin typeface="Arial" pitchFamily="34" charset="0"/>
                        <a:ea typeface="Times New Roman"/>
                        <a:cs typeface="Arial" pitchFamily="34" charset="0"/>
                      </a:endParaRPr>
                    </a:p>
                  </a:txBody>
                  <a:tcPr marL="0" marR="0" marT="0" marB="0" anchor="b"/>
                </a:tc>
              </a:tr>
            </a:tbl>
          </a:graphicData>
        </a:graphic>
      </p:graphicFrame>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fld id="{B6F15528-21DE-4FAA-801E-634DDDAF4B2B}" type="slidenum">
              <a:rPr lang="en-US" smtClean="0"/>
              <a:pPr/>
              <a:t>33</a:t>
            </a:fld>
            <a:endParaRPr lang="en-US"/>
          </a:p>
        </p:txBody>
      </p:sp>
    </p:spTree>
    <p:extLst>
      <p:ext uri="{BB962C8B-B14F-4D97-AF65-F5344CB8AC3E}">
        <p14:creationId xmlns="" xmlns:p14="http://schemas.microsoft.com/office/powerpoint/2010/main" val="2158362015"/>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418771437"/>
              </p:ext>
            </p:extLst>
          </p:nvPr>
        </p:nvGraphicFramePr>
        <p:xfrm>
          <a:off x="457200" y="1600200"/>
          <a:ext cx="8229602" cy="2449131"/>
        </p:xfrm>
        <a:graphic>
          <a:graphicData uri="http://schemas.openxmlformats.org/drawingml/2006/table">
            <a:tbl>
              <a:tblPr firstRow="1" bandRow="1">
                <a:tableStyleId>{5940675A-B579-460E-94D1-54222C63F5DA}</a:tableStyleId>
              </a:tblPr>
              <a:tblGrid>
                <a:gridCol w="4114801"/>
                <a:gridCol w="4114801"/>
              </a:tblGrid>
              <a:tr h="427037">
                <a:tc>
                  <a:txBody>
                    <a:bodyPr/>
                    <a:lstStyle/>
                    <a:p>
                      <a:pPr algn="ctr"/>
                      <a:r>
                        <a:rPr lang="en-US" sz="1800" b="1" kern="1200" dirty="0" smtClean="0">
                          <a:latin typeface="Arial" pitchFamily="34" charset="0"/>
                          <a:cs typeface="Arial" pitchFamily="34" charset="0"/>
                        </a:rPr>
                        <a:t>Event</a:t>
                      </a:r>
                      <a:endParaRPr lang="en-US" sz="1800" b="1" kern="1200" dirty="0" smtClean="0">
                        <a:solidFill>
                          <a:schemeClr val="tx1"/>
                        </a:solidFill>
                        <a:latin typeface="Arial" pitchFamily="34" charset="0"/>
                        <a:ea typeface="Times New Roman"/>
                        <a:cs typeface="Arial" pitchFamily="34" charset="0"/>
                      </a:endParaRPr>
                    </a:p>
                  </a:txBody>
                  <a:tcPr/>
                </a:tc>
                <a:tc>
                  <a:txBody>
                    <a:bodyPr/>
                    <a:lstStyle/>
                    <a:p>
                      <a:pPr algn="ctr"/>
                      <a:r>
                        <a:rPr lang="en-US" sz="1800" b="1" kern="1200" dirty="0" smtClean="0">
                          <a:latin typeface="Arial" pitchFamily="34" charset="0"/>
                          <a:cs typeface="Arial" pitchFamily="34" charset="0"/>
                        </a:rPr>
                        <a:t>Consequences</a:t>
                      </a:r>
                      <a:endParaRPr lang="en-US" sz="1800" b="1" kern="1200" dirty="0" smtClean="0">
                        <a:solidFill>
                          <a:schemeClr val="tx1"/>
                        </a:solidFill>
                        <a:latin typeface="Arial" pitchFamily="34" charset="0"/>
                        <a:ea typeface="Times New Roman"/>
                        <a:cs typeface="Arial" pitchFamily="34" charset="0"/>
                      </a:endParaRPr>
                    </a:p>
                  </a:txBody>
                  <a:tcPr/>
                </a:tc>
              </a:tr>
              <a:tr h="370840">
                <a:tc>
                  <a:txBody>
                    <a:bodyPr/>
                    <a:lstStyle/>
                    <a:p>
                      <a:r>
                        <a:rPr lang="en-US" sz="1800" kern="1200" dirty="0" smtClean="0">
                          <a:latin typeface="Arial" pitchFamily="34" charset="0"/>
                          <a:cs typeface="Arial" pitchFamily="34" charset="0"/>
                        </a:rPr>
                        <a:t>Transportation /loading/unloading</a:t>
                      </a:r>
                      <a:endParaRPr lang="en-US" sz="1800" kern="1200" dirty="0">
                        <a:solidFill>
                          <a:schemeClr val="tx1"/>
                        </a:solidFill>
                        <a:latin typeface="Arial" pitchFamily="34" charset="0"/>
                        <a:ea typeface="+mn-ea"/>
                        <a:cs typeface="Arial" pitchFamily="34" charset="0"/>
                      </a:endParaRPr>
                    </a:p>
                  </a:txBody>
                  <a:tcPr/>
                </a:tc>
                <a:tc>
                  <a:txBody>
                    <a:bodyPr/>
                    <a:lstStyle/>
                    <a:p>
                      <a:pPr marL="342900" marR="57150" lvl="0" indent="-342900" algn="just" defTabSz="914400" rtl="0" eaLnBrk="1" latinLnBrk="0" hangingPunct="1">
                        <a:lnSpc>
                          <a:spcPct val="115000"/>
                        </a:lnSpc>
                        <a:spcBef>
                          <a:spcPts val="0"/>
                        </a:spcBef>
                        <a:spcAft>
                          <a:spcPts val="0"/>
                        </a:spcAft>
                        <a:buFont typeface="Symbol"/>
                        <a:buChar char=""/>
                      </a:pPr>
                      <a:r>
                        <a:rPr lang="en-US" sz="1800" kern="1200" dirty="0" smtClean="0">
                          <a:latin typeface="Arial" pitchFamily="34" charset="0"/>
                          <a:cs typeface="Arial" pitchFamily="34" charset="0"/>
                        </a:rPr>
                        <a:t>Air pollution health impact and visibility hindrance.</a:t>
                      </a:r>
                      <a:endParaRPr lang="en-US" sz="1800" kern="1200" dirty="0">
                        <a:solidFill>
                          <a:schemeClr val="tx1"/>
                        </a:solidFill>
                        <a:latin typeface="Arial" pitchFamily="34" charset="0"/>
                        <a:ea typeface="+mn-ea"/>
                        <a:cs typeface="Arial" pitchFamily="34" charset="0"/>
                      </a:endParaRPr>
                    </a:p>
                  </a:txBody>
                  <a:tcPr/>
                </a:tc>
              </a:tr>
              <a:tr h="370840">
                <a:tc>
                  <a:txBody>
                    <a:bodyPr/>
                    <a:lstStyle/>
                    <a:p>
                      <a:r>
                        <a:rPr lang="en-US" sz="1800" kern="1200" dirty="0" smtClean="0">
                          <a:latin typeface="Arial" pitchFamily="34" charset="0"/>
                          <a:cs typeface="Arial" pitchFamily="34" charset="0"/>
                        </a:rPr>
                        <a:t>Beneficiation of coal</a:t>
                      </a:r>
                      <a:endParaRPr lang="en-US" sz="1800" kern="1200" dirty="0">
                        <a:solidFill>
                          <a:schemeClr val="tx1"/>
                        </a:solidFill>
                        <a:latin typeface="Arial" pitchFamily="34" charset="0"/>
                        <a:ea typeface="+mn-ea"/>
                        <a:cs typeface="Arial" pitchFamily="34" charset="0"/>
                      </a:endParaRPr>
                    </a:p>
                  </a:txBody>
                  <a:tcPr/>
                </a:tc>
                <a:tc>
                  <a:txBody>
                    <a:bodyPr/>
                    <a:lstStyle/>
                    <a:p>
                      <a:pPr marL="342900" marR="57150" lvl="0" indent="-342900" algn="just" defTabSz="914400" rtl="0" eaLnBrk="1" latinLnBrk="0" hangingPunct="1">
                        <a:lnSpc>
                          <a:spcPct val="115000"/>
                        </a:lnSpc>
                        <a:spcBef>
                          <a:spcPts val="0"/>
                        </a:spcBef>
                        <a:spcAft>
                          <a:spcPts val="0"/>
                        </a:spcAft>
                        <a:buFont typeface="Symbol"/>
                        <a:buChar char=""/>
                      </a:pPr>
                      <a:r>
                        <a:rPr lang="en-US" sz="1800" kern="1200" dirty="0" smtClean="0">
                          <a:latin typeface="Arial" pitchFamily="34" charset="0"/>
                          <a:cs typeface="Arial" pitchFamily="34" charset="0"/>
                        </a:rPr>
                        <a:t>Contamination of surface/ground water, soil, agriculture</a:t>
                      </a:r>
                    </a:p>
                    <a:p>
                      <a:pPr marL="342900" marR="57150" lvl="0" indent="-342900" algn="just" defTabSz="914400" rtl="0" eaLnBrk="1" latinLnBrk="0" hangingPunct="1">
                        <a:lnSpc>
                          <a:spcPct val="115000"/>
                        </a:lnSpc>
                        <a:spcBef>
                          <a:spcPts val="0"/>
                        </a:spcBef>
                        <a:spcAft>
                          <a:spcPts val="0"/>
                        </a:spcAft>
                        <a:buFont typeface="Symbol"/>
                        <a:buChar char=""/>
                      </a:pPr>
                      <a:r>
                        <a:rPr lang="en-US" sz="1800" kern="1200" dirty="0" smtClean="0">
                          <a:latin typeface="Arial" pitchFamily="34" charset="0"/>
                          <a:cs typeface="Arial" pitchFamily="34" charset="0"/>
                        </a:rPr>
                        <a:t>Air pollution health impact and visibility hindrance.</a:t>
                      </a:r>
                      <a:endParaRPr lang="en-US" sz="1800" kern="1200" dirty="0">
                        <a:solidFill>
                          <a:schemeClr val="tx1"/>
                        </a:solidFill>
                        <a:latin typeface="Arial" pitchFamily="34" charset="0"/>
                        <a:ea typeface="+mn-ea"/>
                        <a:cs typeface="Arial" pitchFamily="34" charset="0"/>
                      </a:endParaRPr>
                    </a:p>
                  </a:txBody>
                  <a:tcPr/>
                </a:tc>
              </a:tr>
            </a:tbl>
          </a:graphicData>
        </a:graphic>
      </p:graphicFrame>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B6F15528-21DE-4FAA-801E-634DDDAF4B2B}" type="slidenum">
              <a:rPr lang="en-US" smtClean="0"/>
              <a:pPr/>
              <a:t>34</a:t>
            </a:fld>
            <a:endParaRPr lang="en-US"/>
          </a:p>
        </p:txBody>
      </p:sp>
    </p:spTree>
    <p:extLst>
      <p:ext uri="{BB962C8B-B14F-4D97-AF65-F5344CB8AC3E}">
        <p14:creationId xmlns="" xmlns:p14="http://schemas.microsoft.com/office/powerpoint/2010/main" val="1304859874"/>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Objectives of sampling</a:t>
            </a:r>
            <a:endParaRPr lang="en-IN" dirty="0"/>
          </a:p>
        </p:txBody>
      </p:sp>
      <p:graphicFrame>
        <p:nvGraphicFramePr>
          <p:cNvPr id="4" name="Content Placeholder 3"/>
          <p:cNvGraphicFramePr>
            <a:graphicFrameLocks noGrp="1"/>
          </p:cNvGraphicFramePr>
          <p:nvPr>
            <p:ph idx="1"/>
          </p:nvPr>
        </p:nvGraphicFramePr>
        <p:xfrm>
          <a:off x="1527175" y="1484313"/>
          <a:ext cx="6357939" cy="741680"/>
        </p:xfrm>
        <a:graphic>
          <a:graphicData uri="http://schemas.openxmlformats.org/drawingml/2006/table">
            <a:tbl>
              <a:tblPr firstRow="1" bandRow="1">
                <a:tableStyleId>{5C22544A-7EE6-4342-B048-85BDC9FD1C3A}</a:tableStyleId>
              </a:tblPr>
              <a:tblGrid>
                <a:gridCol w="2119313"/>
                <a:gridCol w="2119313"/>
                <a:gridCol w="2119313"/>
              </a:tblGrid>
              <a:tr h="370840">
                <a:tc>
                  <a:txBody>
                    <a:bodyPr/>
                    <a:lstStyle/>
                    <a:p>
                      <a:endParaRPr lang="en-IN" dirty="0"/>
                    </a:p>
                  </a:txBody>
                  <a:tcPr/>
                </a:tc>
                <a:tc>
                  <a:txBody>
                    <a:bodyPr/>
                    <a:lstStyle/>
                    <a:p>
                      <a:endParaRPr lang="en-IN"/>
                    </a:p>
                  </a:txBody>
                  <a:tcPr/>
                </a:tc>
                <a:tc>
                  <a:txBody>
                    <a:bodyPr/>
                    <a:lstStyle/>
                    <a:p>
                      <a:endParaRPr lang="en-IN"/>
                    </a:p>
                  </a:txBody>
                  <a:tcPr/>
                </a:tc>
              </a:tr>
              <a:tr h="370840">
                <a:tc>
                  <a:txBody>
                    <a:bodyPr/>
                    <a:lstStyle/>
                    <a:p>
                      <a:endParaRPr lang="en-IN"/>
                    </a:p>
                  </a:txBody>
                  <a:tcPr/>
                </a:tc>
                <a:tc>
                  <a:txBody>
                    <a:bodyPr/>
                    <a:lstStyle/>
                    <a:p>
                      <a:endParaRPr lang="en-IN"/>
                    </a:p>
                  </a:txBody>
                  <a:tcPr/>
                </a:tc>
                <a:tc>
                  <a:txBody>
                    <a:bodyPr/>
                    <a:lstStyle/>
                    <a:p>
                      <a:endParaRPr lang="en-IN" dirty="0"/>
                    </a:p>
                  </a:txBody>
                  <a:tcPr/>
                </a:tc>
              </a:tr>
            </a:tbl>
          </a:graphicData>
        </a:graphic>
      </p:graphicFrame>
      <p:graphicFrame>
        <p:nvGraphicFramePr>
          <p:cNvPr id="5" name="Content Placeholder 5"/>
          <p:cNvGraphicFramePr>
            <a:graphicFrameLocks/>
          </p:cNvGraphicFramePr>
          <p:nvPr>
            <p:extLst>
              <p:ext uri="{D42A27DB-BD31-4B8C-83A1-F6EECF244321}">
                <p14:modId xmlns="" xmlns:p14="http://schemas.microsoft.com/office/powerpoint/2010/main" val="3440594745"/>
              </p:ext>
            </p:extLst>
          </p:nvPr>
        </p:nvGraphicFramePr>
        <p:xfrm>
          <a:off x="533400" y="1785926"/>
          <a:ext cx="8153400" cy="4696524"/>
        </p:xfrm>
        <a:graphic>
          <a:graphicData uri="http://schemas.openxmlformats.org/drawingml/2006/table">
            <a:tbl>
              <a:tblPr firstRow="1" bandRow="1">
                <a:tableStyleId>{5940675A-B579-460E-94D1-54222C63F5DA}</a:tableStyleId>
              </a:tblPr>
              <a:tblGrid>
                <a:gridCol w="2362200"/>
                <a:gridCol w="3124200"/>
                <a:gridCol w="2667000"/>
              </a:tblGrid>
              <a:tr h="370840">
                <a:tc>
                  <a:txBody>
                    <a:bodyPr/>
                    <a:lstStyle/>
                    <a:p>
                      <a:pPr marL="76200" marR="0" algn="ctr">
                        <a:lnSpc>
                          <a:spcPts val="1500"/>
                        </a:lnSpc>
                        <a:spcBef>
                          <a:spcPts val="0"/>
                        </a:spcBef>
                        <a:spcAft>
                          <a:spcPts val="0"/>
                        </a:spcAft>
                      </a:pPr>
                      <a:r>
                        <a:rPr lang="en-US" sz="2000" b="1" dirty="0">
                          <a:latin typeface="Arial" pitchFamily="34" charset="0"/>
                          <a:ea typeface="Times New Roman"/>
                          <a:cs typeface="Arial" pitchFamily="34" charset="0"/>
                        </a:rPr>
                        <a:t>Environmental sample</a:t>
                      </a:r>
                      <a:endParaRPr lang="en-US" sz="2000" dirty="0">
                        <a:latin typeface="Arial" pitchFamily="34" charset="0"/>
                        <a:ea typeface="Times New Roman"/>
                        <a:cs typeface="Arial" pitchFamily="34" charset="0"/>
                      </a:endParaRPr>
                    </a:p>
                  </a:txBody>
                  <a:tcPr marL="0" marR="0" marT="0" marB="0" anchor="ctr"/>
                </a:tc>
                <a:tc>
                  <a:txBody>
                    <a:bodyPr/>
                    <a:lstStyle/>
                    <a:p>
                      <a:pPr marL="76200" marR="0" algn="ctr">
                        <a:lnSpc>
                          <a:spcPts val="1500"/>
                        </a:lnSpc>
                        <a:spcBef>
                          <a:spcPts val="0"/>
                        </a:spcBef>
                        <a:spcAft>
                          <a:spcPts val="0"/>
                        </a:spcAft>
                      </a:pPr>
                      <a:r>
                        <a:rPr lang="en-US" sz="2000" b="1" dirty="0" smtClean="0">
                          <a:latin typeface="Arial" pitchFamily="34" charset="0"/>
                          <a:ea typeface="Times New Roman"/>
                          <a:cs typeface="Arial" pitchFamily="34" charset="0"/>
                        </a:rPr>
                        <a:t>Objective</a:t>
                      </a:r>
                      <a:endParaRPr lang="en-US" sz="2000" dirty="0">
                        <a:latin typeface="Arial" pitchFamily="34" charset="0"/>
                        <a:ea typeface="Times New Roman"/>
                        <a:cs typeface="Arial" pitchFamily="34" charset="0"/>
                      </a:endParaRPr>
                    </a:p>
                  </a:txBody>
                  <a:tcPr marL="0" marR="0" marT="0" marB="0" anchor="ctr"/>
                </a:tc>
                <a:tc>
                  <a:txBody>
                    <a:bodyPr/>
                    <a:lstStyle/>
                    <a:p>
                      <a:pPr marL="50800" marR="0" indent="0" algn="ctr" defTabSz="914400" rtl="0" eaLnBrk="1" fontAlgn="auto" latinLnBrk="0" hangingPunct="1">
                        <a:lnSpc>
                          <a:spcPts val="1500"/>
                        </a:lnSpc>
                        <a:spcBef>
                          <a:spcPts val="0"/>
                        </a:spcBef>
                        <a:spcAft>
                          <a:spcPts val="0"/>
                        </a:spcAft>
                        <a:buClrTx/>
                        <a:buSzTx/>
                        <a:buFontTx/>
                        <a:buNone/>
                        <a:tabLst/>
                        <a:defRPr/>
                      </a:pPr>
                      <a:endParaRPr lang="en-US" sz="2000" b="1" dirty="0" smtClean="0">
                        <a:latin typeface="Arial" pitchFamily="34" charset="0"/>
                        <a:ea typeface="Times New Roman"/>
                        <a:cs typeface="Arial" pitchFamily="34" charset="0"/>
                      </a:endParaRPr>
                    </a:p>
                    <a:p>
                      <a:pPr marL="50800" marR="0" indent="0" algn="ctr" defTabSz="914400" rtl="0" eaLnBrk="1" fontAlgn="auto" latinLnBrk="0" hangingPunct="1">
                        <a:lnSpc>
                          <a:spcPts val="1500"/>
                        </a:lnSpc>
                        <a:spcBef>
                          <a:spcPts val="0"/>
                        </a:spcBef>
                        <a:spcAft>
                          <a:spcPts val="0"/>
                        </a:spcAft>
                        <a:buClrTx/>
                        <a:buSzTx/>
                        <a:buFontTx/>
                        <a:buNone/>
                        <a:tabLst/>
                        <a:defRPr/>
                      </a:pPr>
                      <a:r>
                        <a:rPr lang="en-US" sz="2000" b="1" dirty="0" smtClean="0">
                          <a:latin typeface="Arial" pitchFamily="34" charset="0"/>
                          <a:ea typeface="Times New Roman"/>
                          <a:cs typeface="Arial" pitchFamily="34" charset="0"/>
                        </a:rPr>
                        <a:t>Parameters to be analyzed</a:t>
                      </a:r>
                      <a:endParaRPr lang="en-US" sz="2000" dirty="0" smtClean="0">
                        <a:latin typeface="Arial" pitchFamily="34" charset="0"/>
                        <a:ea typeface="Times New Roman"/>
                        <a:cs typeface="Arial" pitchFamily="34" charset="0"/>
                      </a:endParaRPr>
                    </a:p>
                    <a:p>
                      <a:pPr marL="50800" marR="0" algn="ctr">
                        <a:lnSpc>
                          <a:spcPts val="1500"/>
                        </a:lnSpc>
                        <a:spcBef>
                          <a:spcPts val="0"/>
                        </a:spcBef>
                        <a:spcAft>
                          <a:spcPts val="0"/>
                        </a:spcAft>
                      </a:pPr>
                      <a:endParaRPr lang="en-US" sz="2000" dirty="0">
                        <a:latin typeface="Arial" pitchFamily="34" charset="0"/>
                        <a:ea typeface="Times New Roman"/>
                        <a:cs typeface="Arial" pitchFamily="34" charset="0"/>
                      </a:endParaRPr>
                    </a:p>
                  </a:txBody>
                  <a:tcPr marL="0" marR="0" marT="0" marB="0" anchor="ctr"/>
                </a:tc>
              </a:tr>
              <a:tr h="1714500">
                <a:tc>
                  <a:txBody>
                    <a:bodyPr/>
                    <a:lstStyle/>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Ground water </a:t>
                      </a:r>
                      <a:endParaRPr lang="en-US" sz="2000" kern="1200" dirty="0" smtClean="0">
                        <a:solidFill>
                          <a:schemeClr val="tx1"/>
                        </a:solidFill>
                        <a:latin typeface="Arial" pitchFamily="34" charset="0"/>
                        <a:ea typeface="+mn-ea"/>
                        <a:cs typeface="Arial" pitchFamily="34" charset="0"/>
                      </a:endParaRPr>
                    </a:p>
                    <a:p>
                      <a:pPr marL="63500" marR="0" algn="l" defTabSz="914400" rtl="0" eaLnBrk="1" latinLnBrk="0" hangingPunct="1">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quality</a:t>
                      </a:r>
                      <a:endParaRPr lang="en-US" sz="2000" kern="1200" dirty="0">
                        <a:solidFill>
                          <a:schemeClr val="tx1"/>
                        </a:solidFill>
                        <a:latin typeface="Arial" pitchFamily="34" charset="0"/>
                        <a:ea typeface="+mn-ea"/>
                        <a:cs typeface="Arial" pitchFamily="34" charset="0"/>
                      </a:endParaRPr>
                    </a:p>
                  </a:txBody>
                  <a:tcPr marL="0" marR="0" marT="0" marB="0" anchor="ctr"/>
                </a:tc>
                <a:tc>
                  <a:txBody>
                    <a:bodyPr/>
                    <a:lstStyle/>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To study the impacts due</a:t>
                      </a:r>
                    </a:p>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to  leaching  of  acidic  &amp;</a:t>
                      </a:r>
                    </a:p>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metal contaminated water</a:t>
                      </a:r>
                    </a:p>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generated from tailing and</a:t>
                      </a:r>
                    </a:p>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waste rock.</a:t>
                      </a:r>
                    </a:p>
                  </a:txBody>
                  <a:tcPr marL="0" marR="0" marT="0" marB="0" anchor="ctr"/>
                </a:tc>
                <a:tc>
                  <a:txBody>
                    <a:bodyPr/>
                    <a:lstStyle/>
                    <a:p>
                      <a:pPr marL="63500" marR="0" algn="l">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pH, </a:t>
                      </a:r>
                      <a:r>
                        <a:rPr lang="en-US" sz="2000" kern="1200" dirty="0" err="1" smtClean="0">
                          <a:solidFill>
                            <a:schemeClr val="tx1"/>
                          </a:solidFill>
                          <a:latin typeface="Arial" pitchFamily="34" charset="0"/>
                          <a:ea typeface="+mn-ea"/>
                          <a:cs typeface="Arial" pitchFamily="34" charset="0"/>
                        </a:rPr>
                        <a:t>Sulphate</a:t>
                      </a:r>
                      <a:r>
                        <a:rPr lang="en-US" sz="2000" kern="1200" dirty="0" smtClean="0">
                          <a:solidFill>
                            <a:schemeClr val="tx1"/>
                          </a:solidFill>
                          <a:latin typeface="Arial" pitchFamily="34" charset="0"/>
                          <a:ea typeface="+mn-ea"/>
                          <a:cs typeface="Arial" pitchFamily="34" charset="0"/>
                        </a:rPr>
                        <a:t>, Acidity,</a:t>
                      </a:r>
                    </a:p>
                    <a:p>
                      <a:pPr marL="63500" marR="0" algn="l">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 Alkalinity, TDS, TSS,</a:t>
                      </a:r>
                    </a:p>
                    <a:p>
                      <a:pPr marL="63500" marR="0" algn="l">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 Elemental metals, </a:t>
                      </a:r>
                    </a:p>
                    <a:p>
                      <a:pPr marL="63500" marR="0" algn="l">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COD, Chloride, </a:t>
                      </a:r>
                    </a:p>
                    <a:p>
                      <a:pPr marL="63500" marR="0" algn="l">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Fluoride, Conductance</a:t>
                      </a:r>
                    </a:p>
                  </a:txBody>
                  <a:tcPr marL="0" marR="0" marT="0" marB="0" anchor="ctr"/>
                </a:tc>
              </a:tr>
              <a:tr h="2209800">
                <a:tc>
                  <a:txBody>
                    <a:bodyPr/>
                    <a:lstStyle/>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Surface water </a:t>
                      </a:r>
                      <a:endParaRPr lang="en-US" sz="2000" kern="1200" dirty="0" smtClean="0">
                        <a:solidFill>
                          <a:schemeClr val="tx1"/>
                        </a:solidFill>
                        <a:latin typeface="Arial" pitchFamily="34" charset="0"/>
                        <a:ea typeface="+mn-ea"/>
                        <a:cs typeface="Arial" pitchFamily="34" charset="0"/>
                      </a:endParaRPr>
                    </a:p>
                    <a:p>
                      <a:pPr marL="63500" marR="0" algn="l" defTabSz="914400" rtl="0" eaLnBrk="1" latinLnBrk="0" hangingPunct="1">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quality</a:t>
                      </a:r>
                      <a:endParaRPr lang="en-US" sz="2000" kern="1200" dirty="0">
                        <a:solidFill>
                          <a:schemeClr val="tx1"/>
                        </a:solidFill>
                        <a:latin typeface="Arial" pitchFamily="34" charset="0"/>
                        <a:ea typeface="+mn-ea"/>
                        <a:cs typeface="Arial" pitchFamily="34" charset="0"/>
                      </a:endParaRPr>
                    </a:p>
                  </a:txBody>
                  <a:tcPr marL="0" marR="0" marT="0" marB="0" anchor="ctr"/>
                </a:tc>
                <a:tc>
                  <a:txBody>
                    <a:bodyPr/>
                    <a:lstStyle/>
                    <a:p>
                      <a:pPr marL="63500" marR="0" algn="l" defTabSz="914400" rtl="0" eaLnBrk="1" latinLnBrk="0" hangingPunct="1">
                        <a:lnSpc>
                          <a:spcPts val="1500"/>
                        </a:lnSpc>
                        <a:spcBef>
                          <a:spcPts val="0"/>
                        </a:spcBef>
                        <a:spcAft>
                          <a:spcPts val="600"/>
                        </a:spcAft>
                      </a:pPr>
                      <a:r>
                        <a:rPr lang="en-US" sz="2000" dirty="0">
                          <a:latin typeface="Arial" pitchFamily="34" charset="0"/>
                          <a:ea typeface="Times New Roman"/>
                          <a:cs typeface="Arial" pitchFamily="34" charset="0"/>
                        </a:rPr>
                        <a:t>To </a:t>
                      </a:r>
                      <a:r>
                        <a:rPr lang="en-US" sz="2000" kern="1200" dirty="0">
                          <a:solidFill>
                            <a:schemeClr val="tx1"/>
                          </a:solidFill>
                          <a:latin typeface="Arial" pitchFamily="34" charset="0"/>
                          <a:ea typeface="+mn-ea"/>
                          <a:cs typeface="Arial" pitchFamily="34" charset="0"/>
                        </a:rPr>
                        <a:t>study the impact due to</a:t>
                      </a:r>
                    </a:p>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leaching of acetic &amp; metal</a:t>
                      </a:r>
                    </a:p>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contaminated water </a:t>
                      </a:r>
                      <a:endParaRPr lang="en-US" sz="2000" kern="1200" dirty="0" smtClean="0">
                        <a:solidFill>
                          <a:schemeClr val="tx1"/>
                        </a:solidFill>
                        <a:latin typeface="Arial" pitchFamily="34" charset="0"/>
                        <a:ea typeface="+mn-ea"/>
                        <a:cs typeface="Arial" pitchFamily="34" charset="0"/>
                      </a:endParaRPr>
                    </a:p>
                    <a:p>
                      <a:pPr marL="63500" marR="0" algn="l" defTabSz="914400" rtl="0" eaLnBrk="1" latinLnBrk="0" hangingPunct="1">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generated </a:t>
                      </a:r>
                      <a:r>
                        <a:rPr lang="en-US" sz="2000" kern="1200" dirty="0">
                          <a:solidFill>
                            <a:schemeClr val="tx1"/>
                          </a:solidFill>
                          <a:latin typeface="Arial" pitchFamily="34" charset="0"/>
                          <a:ea typeface="+mn-ea"/>
                          <a:cs typeface="Arial" pitchFamily="34" charset="0"/>
                        </a:rPr>
                        <a:t>from tailing and</a:t>
                      </a:r>
                    </a:p>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waste rocks</a:t>
                      </a:r>
                    </a:p>
                  </a:txBody>
                  <a:tcPr marL="0" marR="0" marT="0" marB="0" anchor="ctr"/>
                </a:tc>
                <a:tc>
                  <a:txBody>
                    <a:bodyPr/>
                    <a:lstStyle/>
                    <a:p>
                      <a:pPr marL="63500" marR="0" algn="l" defTabSz="914400" rtl="0" eaLnBrk="1" latinLnBrk="0" hangingPunct="1">
                        <a:lnSpc>
                          <a:spcPts val="1500"/>
                        </a:lnSpc>
                        <a:spcBef>
                          <a:spcPts val="0"/>
                        </a:spcBef>
                        <a:spcAft>
                          <a:spcPts val="600"/>
                        </a:spcAft>
                      </a:pPr>
                      <a:r>
                        <a:rPr lang="en-US" sz="2000" kern="1200" dirty="0">
                          <a:solidFill>
                            <a:schemeClr val="tx1"/>
                          </a:solidFill>
                          <a:latin typeface="Arial" pitchFamily="34" charset="0"/>
                          <a:ea typeface="+mn-ea"/>
                          <a:cs typeface="Arial" pitchFamily="34" charset="0"/>
                        </a:rPr>
                        <a:t>pH, </a:t>
                      </a:r>
                      <a:r>
                        <a:rPr lang="en-US" sz="2000" kern="1200" dirty="0" err="1" smtClean="0">
                          <a:solidFill>
                            <a:schemeClr val="tx1"/>
                          </a:solidFill>
                          <a:latin typeface="Arial" pitchFamily="34" charset="0"/>
                          <a:ea typeface="+mn-ea"/>
                          <a:cs typeface="Arial" pitchFamily="34" charset="0"/>
                        </a:rPr>
                        <a:t>Sulphate</a:t>
                      </a:r>
                      <a:r>
                        <a:rPr lang="en-US" sz="2000" kern="1200" dirty="0" smtClean="0">
                          <a:solidFill>
                            <a:schemeClr val="tx1"/>
                          </a:solidFill>
                          <a:latin typeface="Arial" pitchFamily="34" charset="0"/>
                          <a:ea typeface="+mn-ea"/>
                          <a:cs typeface="Arial" pitchFamily="34" charset="0"/>
                        </a:rPr>
                        <a:t>, Acidity,</a:t>
                      </a:r>
                    </a:p>
                    <a:p>
                      <a:pPr marL="63500" marR="0" algn="l" defTabSz="914400" rtl="0" eaLnBrk="1" latinLnBrk="0" hangingPunct="1">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 Alkalinity, TDS, TSS,</a:t>
                      </a:r>
                    </a:p>
                    <a:p>
                      <a:pPr marL="63500" marR="0" algn="l" defTabSz="914400" rtl="0" eaLnBrk="1" latinLnBrk="0" hangingPunct="1">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Elemental metals, </a:t>
                      </a:r>
                    </a:p>
                    <a:p>
                      <a:pPr marL="63500" marR="0" algn="l" defTabSz="914400" rtl="0" eaLnBrk="1" latinLnBrk="0" hangingPunct="1">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COD, Chloride, </a:t>
                      </a:r>
                    </a:p>
                    <a:p>
                      <a:pPr marL="63500" marR="0" algn="l" defTabSz="914400" rtl="0" eaLnBrk="1" latinLnBrk="0" hangingPunct="1">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Fluoride, </a:t>
                      </a:r>
                    </a:p>
                    <a:p>
                      <a:pPr marL="63500" marR="0" algn="l" defTabSz="914400" rtl="0" eaLnBrk="1" latinLnBrk="0" hangingPunct="1">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Conductance, COD</a:t>
                      </a:r>
                    </a:p>
                    <a:p>
                      <a:pPr marL="63500" marR="0" algn="l" defTabSz="914400" rtl="0" eaLnBrk="1" latinLnBrk="0" hangingPunct="1">
                        <a:lnSpc>
                          <a:spcPts val="1500"/>
                        </a:lnSpc>
                        <a:spcBef>
                          <a:spcPts val="0"/>
                        </a:spcBef>
                        <a:spcAft>
                          <a:spcPts val="600"/>
                        </a:spcAft>
                      </a:pPr>
                      <a:r>
                        <a:rPr lang="en-US" sz="2000" kern="1200" dirty="0" smtClean="0">
                          <a:solidFill>
                            <a:schemeClr val="tx1"/>
                          </a:solidFill>
                          <a:latin typeface="Arial" pitchFamily="34" charset="0"/>
                          <a:ea typeface="+mn-ea"/>
                          <a:cs typeface="Arial" pitchFamily="34" charset="0"/>
                        </a:rPr>
                        <a:t> and BOD</a:t>
                      </a:r>
                      <a:endParaRPr lang="en-US" sz="2000" kern="1200" dirty="0">
                        <a:solidFill>
                          <a:schemeClr val="tx1"/>
                        </a:solidFill>
                        <a:latin typeface="Arial" pitchFamily="34" charset="0"/>
                        <a:ea typeface="+mn-ea"/>
                        <a:cs typeface="Arial" pitchFamily="34" charset="0"/>
                      </a:endParaRPr>
                    </a:p>
                  </a:txBody>
                  <a:tcPr marL="0" marR="0" marT="0" marB="0" anchor="ctr"/>
                </a:tc>
              </a:tr>
            </a:tbl>
          </a:graphicData>
        </a:graphic>
      </p:graphicFrame>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Mitigation Measures</a:t>
            </a:r>
            <a:endParaRPr lang="en-US" dirty="0"/>
          </a:p>
        </p:txBody>
      </p:sp>
      <p:sp>
        <p:nvSpPr>
          <p:cNvPr id="3" name="Content Placeholder 2"/>
          <p:cNvSpPr>
            <a:spLocks noGrp="1"/>
          </p:cNvSpPr>
          <p:nvPr>
            <p:ph idx="1"/>
          </p:nvPr>
        </p:nvSpPr>
        <p:spPr>
          <a:xfrm>
            <a:off x="609600" y="762000"/>
            <a:ext cx="8077200" cy="5562600"/>
          </a:xfrm>
        </p:spPr>
        <p:txBody>
          <a:bodyPr>
            <a:noAutofit/>
          </a:bodyPr>
          <a:lstStyle/>
          <a:p>
            <a:r>
              <a:rPr lang="en-US" sz="2000" dirty="0" smtClean="0">
                <a:latin typeface="Arial" pitchFamily="34" charset="0"/>
                <a:cs typeface="Arial" pitchFamily="34" charset="0"/>
              </a:rPr>
              <a:t>Top soil be stacked properly with proper slope &amp; grassing. </a:t>
            </a:r>
          </a:p>
          <a:p>
            <a:r>
              <a:rPr lang="en-US" sz="2000" dirty="0" smtClean="0">
                <a:latin typeface="Arial" pitchFamily="34" charset="0"/>
                <a:cs typeface="Arial" pitchFamily="34" charset="0"/>
              </a:rPr>
              <a:t>External overburden dump be not more than prescribed height and OB should be stacked at earmarked dump sites only. Monitoring and management of rehabilitated area should continue until the vegetation becomes self sustaining.</a:t>
            </a:r>
          </a:p>
          <a:p>
            <a:r>
              <a:rPr lang="en-US" sz="2000" dirty="0" smtClean="0">
                <a:latin typeface="Arial" pitchFamily="34" charset="0"/>
                <a:cs typeface="Arial" pitchFamily="34" charset="0"/>
              </a:rPr>
              <a:t>Catch drains, siltation ponds, Garland drains and settling pond.</a:t>
            </a:r>
          </a:p>
          <a:p>
            <a:r>
              <a:rPr lang="en-US" sz="2000" dirty="0" smtClean="0">
                <a:latin typeface="Arial" pitchFamily="34" charset="0"/>
                <a:cs typeface="Arial" pitchFamily="34" charset="0"/>
              </a:rPr>
              <a:t>Development  of  green  belt  for suppression of dust around the mine</a:t>
            </a:r>
          </a:p>
          <a:p>
            <a:r>
              <a:rPr lang="en-US" sz="2000" dirty="0" smtClean="0">
                <a:latin typeface="Arial" pitchFamily="34" charset="0"/>
                <a:cs typeface="Arial" pitchFamily="34" charset="0"/>
              </a:rPr>
              <a:t>Quarterly monitoring of Data water   level   and   quality   and submission  of  data  to  concerned department</a:t>
            </a:r>
          </a:p>
          <a:p>
            <a:r>
              <a:rPr lang="en-US" sz="2000" dirty="0" smtClean="0">
                <a:latin typeface="Arial" pitchFamily="34" charset="0"/>
                <a:cs typeface="Arial" pitchFamily="34" charset="0"/>
              </a:rPr>
              <a:t>Providing recharge measures for meeting water requirement.</a:t>
            </a:r>
          </a:p>
          <a:p>
            <a:r>
              <a:rPr lang="en-US" sz="2000" dirty="0" smtClean="0">
                <a:latin typeface="Arial" pitchFamily="34" charset="0"/>
                <a:cs typeface="Arial" pitchFamily="34" charset="0"/>
              </a:rPr>
              <a:t>Providing rain water harvesting system.</a:t>
            </a:r>
          </a:p>
          <a:p>
            <a:r>
              <a:rPr lang="en-US" sz="2000" dirty="0" smtClean="0"/>
              <a:t>Provision  of  high  efficiency  dust suppression system in coal handling plant</a:t>
            </a:r>
          </a:p>
          <a:p>
            <a:r>
              <a:rPr lang="en-US" sz="2000" dirty="0" smtClean="0"/>
              <a:t>Treatment plant   for sewage, workshop and CHP wastewater</a:t>
            </a:r>
          </a:p>
          <a:p>
            <a:endParaRPr lang="en-US" sz="1600" dirty="0" smtClean="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B6F15528-21DE-4FAA-801E-634DDDAF4B2B}" type="slidenum">
              <a:rPr lang="en-US" smtClean="0"/>
              <a:pPr/>
              <a:t>36</a:t>
            </a:fld>
            <a:endParaRPr lang="en-US"/>
          </a:p>
        </p:txBody>
      </p:sp>
    </p:spTree>
    <p:extLst>
      <p:ext uri="{BB962C8B-B14F-4D97-AF65-F5344CB8AC3E}">
        <p14:creationId xmlns="" xmlns:p14="http://schemas.microsoft.com/office/powerpoint/2010/main" val="2924716951"/>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Mitigation measures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latin typeface="Arial" pitchFamily="34" charset="0"/>
                <a:cs typeface="Arial" pitchFamily="34" charset="0"/>
              </a:rPr>
              <a:t>Monitoring of  vehicular emission and construction of metal top road</a:t>
            </a:r>
          </a:p>
          <a:p>
            <a:r>
              <a:rPr lang="en-US" sz="2000" dirty="0" smtClean="0">
                <a:latin typeface="Arial" pitchFamily="34" charset="0"/>
                <a:cs typeface="Arial" pitchFamily="34" charset="0"/>
              </a:rPr>
              <a:t>Establishment of ambient air quality station for RPM,SO</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,NO</a:t>
            </a:r>
            <a:r>
              <a:rPr lang="en-US" sz="2000" baseline="-25000" dirty="0" smtClean="0">
                <a:latin typeface="Arial" pitchFamily="34" charset="0"/>
                <a:cs typeface="Arial" pitchFamily="34" charset="0"/>
              </a:rPr>
              <a:t>X</a:t>
            </a:r>
            <a:r>
              <a:rPr lang="en-US" sz="2000" dirty="0" smtClean="0">
                <a:latin typeface="Arial" pitchFamily="34" charset="0"/>
                <a:cs typeface="Arial" pitchFamily="34" charset="0"/>
              </a:rPr>
              <a:t> and CO  and  submission  of  data  to concerned departments</a:t>
            </a:r>
          </a:p>
          <a:p>
            <a:r>
              <a:rPr lang="en-US" sz="2000" dirty="0" smtClean="0">
                <a:latin typeface="Arial" pitchFamily="34" charset="0"/>
                <a:cs typeface="Arial" pitchFamily="34" charset="0"/>
              </a:rPr>
              <a:t>Adequate  measure  for  control  of noise levels below 85dB(A)</a:t>
            </a:r>
          </a:p>
          <a:p>
            <a:r>
              <a:rPr lang="en-US" sz="2000" dirty="0" smtClean="0">
                <a:latin typeface="Arial" pitchFamily="34" charset="0"/>
                <a:cs typeface="Arial" pitchFamily="34" charset="0"/>
              </a:rPr>
              <a:t>Treatment of industrial waste water to confirm the prescribed standard</a:t>
            </a:r>
          </a:p>
          <a:p>
            <a:r>
              <a:rPr lang="en-US" sz="2000" dirty="0" smtClean="0">
                <a:latin typeface="Arial" pitchFamily="34" charset="0"/>
                <a:cs typeface="Arial" pitchFamily="34" charset="0"/>
              </a:rPr>
              <a:t>Treatment  and  disposal  of  acidic mine  water  as  per  prescribed standards</a:t>
            </a:r>
          </a:p>
          <a:p>
            <a:r>
              <a:rPr lang="en-US" sz="2000" dirty="0" smtClean="0">
                <a:latin typeface="Arial" pitchFamily="34" charset="0"/>
                <a:cs typeface="Arial" pitchFamily="34" charset="0"/>
              </a:rPr>
              <a:t>Establishment of Environmental laboratory and environmental management cell.</a:t>
            </a:r>
            <a:endParaRPr lang="en-US" sz="2000" dirty="0">
              <a:latin typeface="Arial" pitchFamily="34" charset="0"/>
              <a:cs typeface="Arial" pitchFamily="34" charset="0"/>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B6F15528-21DE-4FAA-801E-634DDDAF4B2B}" type="slidenum">
              <a:rPr lang="en-US" smtClean="0"/>
              <a:pPr/>
              <a:t>37</a:t>
            </a:fld>
            <a:endParaRPr lang="en-US"/>
          </a:p>
        </p:txBody>
      </p:sp>
    </p:spTree>
    <p:extLst>
      <p:ext uri="{BB962C8B-B14F-4D97-AF65-F5344CB8AC3E}">
        <p14:creationId xmlns="" xmlns:p14="http://schemas.microsoft.com/office/powerpoint/2010/main" val="1189759317"/>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r>
              <a:rPr lang="en-US" sz="2400" dirty="0" smtClean="0"/>
              <a:t>Provision of Environmental cell with ecologist &amp; social scientist </a:t>
            </a:r>
          </a:p>
          <a:p>
            <a:r>
              <a:rPr lang="en-US" sz="2200" dirty="0" smtClean="0">
                <a:latin typeface="Arial" pitchFamily="34" charset="0"/>
                <a:cs typeface="Arial" pitchFamily="34" charset="0"/>
              </a:rPr>
              <a:t>All  internal roads be black topped and good house keeping</a:t>
            </a:r>
          </a:p>
          <a:p>
            <a:r>
              <a:rPr lang="en-US" sz="2200" dirty="0" smtClean="0">
                <a:latin typeface="Arial" pitchFamily="34" charset="0"/>
                <a:cs typeface="Arial" pitchFamily="34" charset="0"/>
              </a:rPr>
              <a:t>Coal  transport  in  duly  covered conveying system/vehicles to present fugitive emission during transportation</a:t>
            </a:r>
          </a:p>
          <a:p>
            <a:r>
              <a:rPr lang="en-US" sz="2200" dirty="0" smtClean="0">
                <a:latin typeface="Arial" pitchFamily="34" charset="0"/>
                <a:cs typeface="Arial" pitchFamily="34" charset="0"/>
              </a:rPr>
              <a:t>Development of green belt around the area.</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B6F15528-21DE-4FAA-801E-634DDDAF4B2B}" type="slidenum">
              <a:rPr lang="en-US" smtClean="0"/>
              <a:pPr/>
              <a:t>38</a:t>
            </a:fld>
            <a:endParaRPr lang="en-US"/>
          </a:p>
        </p:txBody>
      </p:sp>
    </p:spTree>
    <p:extLst>
      <p:ext uri="{BB962C8B-B14F-4D97-AF65-F5344CB8AC3E}">
        <p14:creationId xmlns="" xmlns:p14="http://schemas.microsoft.com/office/powerpoint/2010/main" val="3732959179"/>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159625" cy="838200"/>
          </a:xfrm>
        </p:spPr>
        <p:txBody>
          <a:bodyPr>
            <a:normAutofit fontScale="90000"/>
          </a:bodyPr>
          <a:lstStyle/>
          <a:p>
            <a:r>
              <a:rPr lang="en-US" b="1" dirty="0"/>
              <a:t>Sustainable mining vis-à-vis environmental protection:</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pPr lvl="0"/>
            <a:r>
              <a:rPr lang="en-US" sz="2400" dirty="0"/>
              <a:t>Self-regulation should be put in practice </a:t>
            </a:r>
            <a:endParaRPr lang="en-US" sz="2400" dirty="0" smtClean="0"/>
          </a:p>
          <a:p>
            <a:pPr lvl="0"/>
            <a:r>
              <a:rPr lang="en-US" sz="2400" dirty="0" smtClean="0"/>
              <a:t>Board </a:t>
            </a:r>
            <a:r>
              <a:rPr lang="en-US" sz="2400" dirty="0"/>
              <a:t>of the Company should own </a:t>
            </a:r>
            <a:r>
              <a:rPr lang="en-US" sz="2400" dirty="0" smtClean="0"/>
              <a:t>responsibility </a:t>
            </a:r>
            <a:r>
              <a:rPr lang="en-US" sz="2400" dirty="0"/>
              <a:t>for any non-compliance. </a:t>
            </a:r>
            <a:endParaRPr lang="en-US" sz="2400" dirty="0" smtClean="0">
              <a:effectLst/>
            </a:endParaRPr>
          </a:p>
          <a:p>
            <a:pPr lvl="0"/>
            <a:r>
              <a:rPr lang="en-US" sz="2400" dirty="0"/>
              <a:t>Need to amalgamate smaller mines into bigger units with fewer openings. </a:t>
            </a:r>
            <a:endParaRPr lang="en-US" sz="2400" dirty="0" smtClean="0"/>
          </a:p>
          <a:p>
            <a:pPr lvl="0"/>
            <a:r>
              <a:rPr lang="en-US" sz="2400" dirty="0" smtClean="0"/>
              <a:t>Small </a:t>
            </a:r>
            <a:r>
              <a:rPr lang="en-US" sz="2400" dirty="0"/>
              <a:t>scale mining should be avoided so that improved heavy machinery can be put to use for enhance coal production so also pollution and other environmental issues are kept to minimum. </a:t>
            </a:r>
            <a:r>
              <a:rPr lang="en-US" sz="2400" dirty="0" smtClean="0"/>
              <a:t>E.g., </a:t>
            </a:r>
            <a:r>
              <a:rPr lang="en-US" sz="2400" dirty="0"/>
              <a:t>use of  In-Pit Crushing and Conveyor (IPCC) which will reduce no of small dumpers,  its transportation, emission of pollutants etc. </a:t>
            </a:r>
            <a:endParaRPr lang="en-US" sz="2400" dirty="0" smtClean="0">
              <a:effectLst/>
            </a:endParaRPr>
          </a:p>
        </p:txBody>
      </p:sp>
    </p:spTree>
    <p:extLst>
      <p:ext uri="{BB962C8B-B14F-4D97-AF65-F5344CB8AC3E}">
        <p14:creationId xmlns:p14="http://schemas.microsoft.com/office/powerpoint/2010/main" xmlns="" val="380418313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impacts &amp; their attributes</a:t>
            </a:r>
            <a:endParaRPr lang="en-IN" dirty="0"/>
          </a:p>
        </p:txBody>
      </p:sp>
      <p:sp>
        <p:nvSpPr>
          <p:cNvPr id="3" name="Content Placeholder 2"/>
          <p:cNvSpPr>
            <a:spLocks noGrp="1"/>
          </p:cNvSpPr>
          <p:nvPr>
            <p:ph idx="1"/>
          </p:nvPr>
        </p:nvSpPr>
        <p:spPr>
          <a:xfrm>
            <a:off x="457200" y="1600201"/>
            <a:ext cx="3429000" cy="236220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US" b="1" dirty="0" smtClean="0">
                <a:latin typeface="Arial" charset="0"/>
              </a:rPr>
              <a:t>EIA process is concerned with</a:t>
            </a:r>
            <a:br>
              <a:rPr lang="en-US" b="1" dirty="0" smtClean="0">
                <a:latin typeface="Arial" charset="0"/>
              </a:rPr>
            </a:br>
            <a:r>
              <a:rPr lang="en-US" b="1" dirty="0" smtClean="0">
                <a:solidFill>
                  <a:srgbClr val="1E4ABD"/>
                </a:solidFill>
                <a:latin typeface="Arial" charset="0"/>
              </a:rPr>
              <a:t>all types of impacts</a:t>
            </a:r>
            <a:r>
              <a:rPr lang="en-US" b="1" dirty="0" smtClean="0">
                <a:latin typeface="Arial" charset="0"/>
              </a:rPr>
              <a:t> which can described in many ways</a:t>
            </a:r>
          </a:p>
          <a:p>
            <a:endParaRPr lang="en-IN" dirty="0"/>
          </a:p>
        </p:txBody>
      </p:sp>
      <p:sp>
        <p:nvSpPr>
          <p:cNvPr id="5" name="Rectangle 4"/>
          <p:cNvSpPr>
            <a:spLocks noChangeArrowheads="1"/>
          </p:cNvSpPr>
          <p:nvPr/>
        </p:nvSpPr>
        <p:spPr bwMode="auto">
          <a:xfrm>
            <a:off x="4572000" y="1371600"/>
            <a:ext cx="3786214" cy="2400657"/>
          </a:xfrm>
          <a:prstGeom prst="rect">
            <a:avLst/>
          </a:prstGeom>
          <a:solidFill>
            <a:srgbClr val="99CC00">
              <a:alpha val="50195"/>
            </a:srgbClr>
          </a:solidFill>
          <a:ln w="9525">
            <a:noFill/>
            <a:miter lim="800000"/>
            <a:headEnd/>
            <a:tailEnd/>
          </a:ln>
          <a:effectLst/>
        </p:spPr>
        <p:txBody>
          <a:bodyPr wrap="square">
            <a:spAutoFit/>
          </a:bodyPr>
          <a:lstStyle/>
          <a:p>
            <a:pPr marL="360363" indent="-360363">
              <a:spcBef>
                <a:spcPct val="50000"/>
              </a:spcBef>
              <a:buFont typeface="Arial" pitchFamily="34" charset="0"/>
              <a:buChar char="•"/>
            </a:pPr>
            <a:r>
              <a:rPr kumimoji="1" lang="en-US" sz="2000" b="1" dirty="0">
                <a:latin typeface="Arial" charset="0"/>
              </a:rPr>
              <a:t>Direct &amp; indirect impacts</a:t>
            </a:r>
          </a:p>
          <a:p>
            <a:pPr marL="360363" indent="-360363">
              <a:spcBef>
                <a:spcPct val="50000"/>
              </a:spcBef>
              <a:buFont typeface="Arial" pitchFamily="34" charset="0"/>
              <a:buChar char="•"/>
            </a:pPr>
            <a:r>
              <a:rPr kumimoji="1" lang="en-US" sz="2000" b="1" dirty="0">
                <a:latin typeface="Arial" charset="0"/>
              </a:rPr>
              <a:t>Short-term &amp; long-term impacts</a:t>
            </a:r>
          </a:p>
          <a:p>
            <a:pPr marL="360363" indent="-360363">
              <a:spcBef>
                <a:spcPct val="50000"/>
              </a:spcBef>
              <a:buFont typeface="Arial" pitchFamily="34" charset="0"/>
              <a:buChar char="•"/>
            </a:pPr>
            <a:r>
              <a:rPr kumimoji="1" lang="en-US" sz="2000" b="1" dirty="0">
                <a:latin typeface="Arial" charset="0"/>
              </a:rPr>
              <a:t>Adverse &amp; beneficial impacts</a:t>
            </a:r>
          </a:p>
          <a:p>
            <a:pPr marL="360363" indent="-360363">
              <a:spcBef>
                <a:spcPct val="50000"/>
              </a:spcBef>
              <a:buFont typeface="Arial" pitchFamily="34" charset="0"/>
              <a:buChar char="•"/>
            </a:pPr>
            <a:r>
              <a:rPr kumimoji="1" lang="en-US" sz="2000" b="1" dirty="0">
                <a:latin typeface="Arial" charset="0"/>
              </a:rPr>
              <a:t>Cumulative impacts</a:t>
            </a:r>
          </a:p>
        </p:txBody>
      </p:sp>
      <p:sp>
        <p:nvSpPr>
          <p:cNvPr id="6" name="Rectangle 11"/>
          <p:cNvSpPr>
            <a:spLocks noChangeArrowheads="1"/>
          </p:cNvSpPr>
          <p:nvPr/>
        </p:nvSpPr>
        <p:spPr bwMode="auto">
          <a:xfrm>
            <a:off x="457200" y="4267200"/>
            <a:ext cx="3276600" cy="2362200"/>
          </a:xfrm>
          <a:prstGeom prst="rect">
            <a:avLst/>
          </a:prstGeom>
          <a:solidFill>
            <a:srgbClr val="FFFF99"/>
          </a:solidFill>
          <a:ln w="12700" cap="sq">
            <a:noFill/>
            <a:miter lim="800000"/>
            <a:headEnd type="none" w="sm" len="sm"/>
            <a:tailEnd type="none" w="sm" len="sm"/>
          </a:ln>
          <a:effectLst/>
        </p:spPr>
        <p:txBody>
          <a:bodyPr wrap="none" anchor="ctr"/>
          <a:lstStyle/>
          <a:p>
            <a:pPr algn="l"/>
            <a:r>
              <a:rPr lang="en-US" sz="2000" dirty="0">
                <a:latin typeface="Times New Roman" pitchFamily="18" charset="0"/>
                <a:sym typeface="Wingdings" pitchFamily="2" charset="2"/>
              </a:rPr>
              <a:t> </a:t>
            </a:r>
            <a:r>
              <a:rPr lang="en-US" sz="2000" b="1" dirty="0">
                <a:latin typeface="Arial" charset="0"/>
              </a:rPr>
              <a:t>Intensity</a:t>
            </a:r>
            <a:br>
              <a:rPr lang="en-US" sz="2000" b="1" dirty="0">
                <a:latin typeface="Arial" charset="0"/>
              </a:rPr>
            </a:br>
            <a:r>
              <a:rPr lang="en-US" sz="2000" b="1" dirty="0">
                <a:latin typeface="Arial" charset="0"/>
                <a:sym typeface="Wingdings" pitchFamily="2" charset="2"/>
              </a:rPr>
              <a:t> </a:t>
            </a:r>
            <a:r>
              <a:rPr lang="en-US" sz="2000" b="1" dirty="0">
                <a:latin typeface="Arial" charset="0"/>
              </a:rPr>
              <a:t>Direction </a:t>
            </a:r>
          </a:p>
          <a:p>
            <a:pPr algn="l"/>
            <a:r>
              <a:rPr lang="en-US" sz="2000" b="1" dirty="0">
                <a:latin typeface="Arial" charset="0"/>
                <a:sym typeface="Wingdings" pitchFamily="2" charset="2"/>
              </a:rPr>
              <a:t> </a:t>
            </a:r>
            <a:r>
              <a:rPr lang="en-US" sz="2000" b="1" dirty="0">
                <a:latin typeface="Arial" charset="0"/>
              </a:rPr>
              <a:t>Spatial extent</a:t>
            </a:r>
            <a:br>
              <a:rPr lang="en-US" sz="2000" b="1" dirty="0">
                <a:latin typeface="Arial" charset="0"/>
              </a:rPr>
            </a:br>
            <a:r>
              <a:rPr lang="en-US" sz="2000" b="1" dirty="0">
                <a:latin typeface="Arial" charset="0"/>
                <a:sym typeface="Wingdings" pitchFamily="2" charset="2"/>
              </a:rPr>
              <a:t> </a:t>
            </a:r>
            <a:r>
              <a:rPr lang="en-US" sz="2000" b="1" dirty="0">
                <a:latin typeface="Arial" charset="0"/>
              </a:rPr>
              <a:t>Duration </a:t>
            </a:r>
          </a:p>
          <a:p>
            <a:pPr algn="l"/>
            <a:r>
              <a:rPr lang="en-US" sz="2000" b="1" dirty="0">
                <a:latin typeface="Arial" charset="0"/>
                <a:sym typeface="Wingdings" pitchFamily="2" charset="2"/>
              </a:rPr>
              <a:t> </a:t>
            </a:r>
            <a:r>
              <a:rPr lang="en-US" sz="2000" b="1" dirty="0">
                <a:latin typeface="Arial" charset="0"/>
              </a:rPr>
              <a:t>Frequency </a:t>
            </a:r>
            <a:br>
              <a:rPr lang="en-US" sz="2000" b="1" dirty="0">
                <a:latin typeface="Arial" charset="0"/>
              </a:rPr>
            </a:br>
            <a:r>
              <a:rPr lang="en-US" sz="2000" b="1" dirty="0">
                <a:latin typeface="Arial" charset="0"/>
                <a:sym typeface="Wingdings" pitchFamily="2" charset="2"/>
              </a:rPr>
              <a:t> </a:t>
            </a:r>
            <a:r>
              <a:rPr lang="en-US" sz="2000" b="1" dirty="0">
                <a:latin typeface="Arial" charset="0"/>
              </a:rPr>
              <a:t>Reversibility </a:t>
            </a:r>
          </a:p>
          <a:p>
            <a:pPr algn="l"/>
            <a:r>
              <a:rPr lang="en-US" sz="2000" b="1" dirty="0">
                <a:latin typeface="Arial" charset="0"/>
                <a:sym typeface="Wingdings" pitchFamily="2" charset="2"/>
              </a:rPr>
              <a:t> </a:t>
            </a:r>
            <a:r>
              <a:rPr lang="en-US" sz="2000" b="1" dirty="0">
                <a:latin typeface="Arial" charset="0"/>
              </a:rPr>
              <a:t>Probability </a:t>
            </a:r>
          </a:p>
        </p:txBody>
      </p:sp>
      <p:sp>
        <p:nvSpPr>
          <p:cNvPr id="7" name="AutoShape 13"/>
          <p:cNvSpPr>
            <a:spLocks noChangeArrowheads="1"/>
          </p:cNvSpPr>
          <p:nvPr/>
        </p:nvSpPr>
        <p:spPr bwMode="auto">
          <a:xfrm rot="-5400000">
            <a:off x="5703107" y="3593293"/>
            <a:ext cx="1524000" cy="3786214"/>
          </a:xfrm>
          <a:prstGeom prst="downArrow">
            <a:avLst>
              <a:gd name="adj1" fmla="val 97917"/>
              <a:gd name="adj2" fmla="val 41984"/>
            </a:avLst>
          </a:prstGeom>
          <a:ln>
            <a:headEnd/>
            <a:tailEnd/>
          </a:ln>
        </p:spPr>
        <p:style>
          <a:lnRef idx="2">
            <a:schemeClr val="accent2"/>
          </a:lnRef>
          <a:fillRef idx="1">
            <a:schemeClr val="lt1"/>
          </a:fillRef>
          <a:effectRef idx="0">
            <a:schemeClr val="accent2"/>
          </a:effectRef>
          <a:fontRef idx="minor">
            <a:schemeClr val="dk1"/>
          </a:fontRef>
        </p:style>
        <p:txBody>
          <a:bodyPr vert="eaVert" anchor="ctr"/>
          <a:lstStyle/>
          <a:p>
            <a:r>
              <a:rPr lang="en-US" sz="2400" b="1" dirty="0">
                <a:solidFill>
                  <a:srgbClr val="1E4ABD"/>
                </a:solidFill>
                <a:latin typeface="Arial" charset="0"/>
              </a:rPr>
              <a:t>But all impacts are NOT treated equally.</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7174" y="1484313"/>
            <a:ext cx="6973915" cy="4357687"/>
          </a:xfrm>
        </p:spPr>
        <p:txBody>
          <a:bodyPr>
            <a:normAutofit fontScale="92500"/>
          </a:bodyPr>
          <a:lstStyle/>
          <a:p>
            <a:pPr lvl="0"/>
            <a:r>
              <a:rPr lang="en-US" sz="2600" dirty="0" smtClean="0"/>
              <a:t>Coal </a:t>
            </a:r>
            <a:r>
              <a:rPr lang="en-US" sz="2600" dirty="0"/>
              <a:t>mining in India has been carried out to an average 100 meters depth except in </a:t>
            </a:r>
            <a:r>
              <a:rPr lang="en-US" sz="2600" dirty="0" err="1"/>
              <a:t>Jharia</a:t>
            </a:r>
            <a:r>
              <a:rPr lang="en-US" sz="2600" dirty="0"/>
              <a:t> Coal field where the mining is beyond this depth.  </a:t>
            </a:r>
            <a:endParaRPr lang="en-US" sz="2600" dirty="0" smtClean="0"/>
          </a:p>
          <a:p>
            <a:pPr lvl="0"/>
            <a:r>
              <a:rPr lang="en-US" sz="2600" dirty="0" smtClean="0"/>
              <a:t>Keeping </a:t>
            </a:r>
            <a:r>
              <a:rPr lang="en-US" sz="2600" dirty="0"/>
              <a:t>in view the pristine forest and principles of sustainable development in view, it would be prudent go for mining vertically down (may be </a:t>
            </a:r>
            <a:r>
              <a:rPr lang="en-US" sz="2600" dirty="0" err="1"/>
              <a:t>upto</a:t>
            </a:r>
            <a:r>
              <a:rPr lang="en-US" sz="2600" dirty="0"/>
              <a:t> 800 meters) rather than horizontally.</a:t>
            </a:r>
            <a:endParaRPr lang="en-US" sz="2600" dirty="0" smtClean="0">
              <a:effectLst/>
            </a:endParaRPr>
          </a:p>
          <a:p>
            <a:pPr lvl="0"/>
            <a:r>
              <a:rPr lang="en-US" sz="2600" dirty="0"/>
              <a:t> Vertical mining shall delay in forest diversion and will help in climate change mitigation.</a:t>
            </a:r>
            <a:endParaRPr lang="en-US" sz="2600" dirty="0" smtClean="0">
              <a:effectLst/>
            </a:endParaRPr>
          </a:p>
          <a:p>
            <a:pPr lvl="0"/>
            <a:endParaRPr lang="en-US" dirty="0"/>
          </a:p>
        </p:txBody>
      </p:sp>
    </p:spTree>
    <p:extLst>
      <p:ext uri="{BB962C8B-B14F-4D97-AF65-F5344CB8AC3E}">
        <p14:creationId xmlns:p14="http://schemas.microsoft.com/office/powerpoint/2010/main" xmlns="" val="2233554255"/>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7174" y="1484313"/>
            <a:ext cx="7045353" cy="4357687"/>
          </a:xfrm>
        </p:spPr>
        <p:txBody>
          <a:bodyPr>
            <a:normAutofit/>
          </a:bodyPr>
          <a:lstStyle/>
          <a:p>
            <a:pPr lvl="0"/>
            <a:r>
              <a:rPr lang="en-US" sz="2400" dirty="0"/>
              <a:t>Cluster approach for mining so as to minimize small scale mining.</a:t>
            </a:r>
          </a:p>
          <a:p>
            <a:r>
              <a:rPr lang="en-US" sz="2400" dirty="0"/>
              <a:t>Cumulative Impact Assessment for cluster be carried out for environmental management and mitigation. </a:t>
            </a:r>
          </a:p>
          <a:p>
            <a:pPr lvl="0"/>
            <a:r>
              <a:rPr lang="en-US" sz="2400" dirty="0" smtClean="0"/>
              <a:t>Sequential </a:t>
            </a:r>
            <a:r>
              <a:rPr lang="en-US" sz="2400" dirty="0"/>
              <a:t>mining need to be put in practice so that coal from a coal field is exhausted completely and the Over Burden (OB) and voids are </a:t>
            </a:r>
            <a:r>
              <a:rPr lang="en-US" sz="2400" dirty="0" err="1"/>
              <a:t>rehandled</a:t>
            </a:r>
            <a:r>
              <a:rPr lang="en-US" sz="2400" dirty="0"/>
              <a:t> completely and the land is returned back to its near original status for agriculture purposes. </a:t>
            </a:r>
            <a:endParaRPr lang="en-US" sz="2400" dirty="0" smtClean="0">
              <a:effectLst/>
            </a:endParaRPr>
          </a:p>
        </p:txBody>
      </p:sp>
    </p:spTree>
    <p:extLst>
      <p:ext uri="{BB962C8B-B14F-4D97-AF65-F5344CB8AC3E}">
        <p14:creationId xmlns:p14="http://schemas.microsoft.com/office/powerpoint/2010/main" xmlns="" val="932887566"/>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a:xfrm>
            <a:off x="1527174" y="1484313"/>
            <a:ext cx="6902477" cy="4357687"/>
          </a:xfrm>
        </p:spPr>
        <p:txBody>
          <a:bodyPr/>
          <a:lstStyle/>
          <a:p>
            <a:pPr lvl="0"/>
            <a:r>
              <a:rPr lang="en-US" sz="2400" dirty="0"/>
              <a:t>Large numbers of voids which are created due to mining are left out without following any scientifically mine closure plan. The mine voids should be used recharging of ground water and also for supply of treated water to villagers. </a:t>
            </a:r>
          </a:p>
          <a:p>
            <a:pPr lvl="0"/>
            <a:endParaRPr lang="en-US" sz="2400" dirty="0" smtClean="0"/>
          </a:p>
          <a:p>
            <a:pPr lvl="0"/>
            <a:r>
              <a:rPr lang="en-US" sz="2400" dirty="0" smtClean="0"/>
              <a:t>Adequate </a:t>
            </a:r>
            <a:r>
              <a:rPr lang="en-US" sz="2400" dirty="0"/>
              <a:t>green belts should be provided for air pollution control. </a:t>
            </a:r>
          </a:p>
          <a:p>
            <a:endParaRPr lang="en-US" dirty="0"/>
          </a:p>
        </p:txBody>
      </p:sp>
    </p:spTree>
    <p:extLst>
      <p:ext uri="{BB962C8B-B14F-4D97-AF65-F5344CB8AC3E}">
        <p14:creationId xmlns:p14="http://schemas.microsoft.com/office/powerpoint/2010/main" xmlns="" val="1993857355"/>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a:xfrm>
            <a:off x="1527174" y="1484313"/>
            <a:ext cx="6973916" cy="4357687"/>
          </a:xfrm>
        </p:spPr>
        <p:txBody>
          <a:bodyPr>
            <a:normAutofit lnSpcReduction="10000"/>
          </a:bodyPr>
          <a:lstStyle/>
          <a:p>
            <a:pPr lvl="0"/>
            <a:r>
              <a:rPr lang="en-US" dirty="0"/>
              <a:t>Rain water harvesting and water conservation should be a part of the environmental management of the project. </a:t>
            </a:r>
          </a:p>
          <a:p>
            <a:pPr lvl="0"/>
            <a:r>
              <a:rPr lang="en-US" dirty="0"/>
              <a:t>Transformation from conventional coal transportation by road to conveyor belt and rail transportation. </a:t>
            </a:r>
          </a:p>
          <a:p>
            <a:r>
              <a:rPr lang="en-US" dirty="0" err="1"/>
              <a:t>Washeries</a:t>
            </a:r>
            <a:r>
              <a:rPr lang="en-US" dirty="0"/>
              <a:t> need to be installed at the pit head so as to prevent long transportation and disposal of rejects. </a:t>
            </a:r>
          </a:p>
          <a:p>
            <a:endParaRPr lang="en-US" dirty="0"/>
          </a:p>
        </p:txBody>
      </p:sp>
    </p:spTree>
    <p:extLst>
      <p:ext uri="{BB962C8B-B14F-4D97-AF65-F5344CB8AC3E}">
        <p14:creationId xmlns:p14="http://schemas.microsoft.com/office/powerpoint/2010/main" xmlns="" val="4230158825"/>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t>
            </a:r>
            <a:r>
              <a:rPr lang="en-US" dirty="0" err="1" smtClean="0"/>
              <a:t>MoEFCC</a:t>
            </a:r>
            <a:endParaRPr lang="en-US" dirty="0"/>
          </a:p>
        </p:txBody>
      </p:sp>
      <p:sp>
        <p:nvSpPr>
          <p:cNvPr id="3" name="Content Placeholder 2"/>
          <p:cNvSpPr>
            <a:spLocks noGrp="1"/>
          </p:cNvSpPr>
          <p:nvPr>
            <p:ph idx="1"/>
          </p:nvPr>
        </p:nvSpPr>
        <p:spPr>
          <a:xfrm>
            <a:off x="1071538" y="1484313"/>
            <a:ext cx="7358113" cy="5230835"/>
          </a:xfrm>
        </p:spPr>
        <p:txBody>
          <a:bodyPr>
            <a:normAutofit fontScale="62500" lnSpcReduction="20000"/>
          </a:bodyPr>
          <a:lstStyle/>
          <a:p>
            <a:pPr algn="just"/>
            <a:r>
              <a:rPr lang="en-US" sz="3600" dirty="0" smtClean="0">
                <a:solidFill>
                  <a:schemeClr val="tx1"/>
                </a:solidFill>
              </a:rPr>
              <a:t>In order to ensure integration of environmental, forestry and wildlife concerns into developmental project, the Ministry examines/appraises projects essentially under the framework of</a:t>
            </a:r>
          </a:p>
          <a:p>
            <a:pPr algn="just">
              <a:buNone/>
            </a:pPr>
            <a:endParaRPr lang="en-US" sz="3600" dirty="0" smtClean="0">
              <a:solidFill>
                <a:schemeClr val="tx1"/>
              </a:solidFill>
            </a:endParaRPr>
          </a:p>
          <a:p>
            <a:pPr lvl="1" algn="just"/>
            <a:r>
              <a:rPr lang="en-US" sz="3300" dirty="0" smtClean="0">
                <a:solidFill>
                  <a:schemeClr val="tx1"/>
                </a:solidFill>
              </a:rPr>
              <a:t>Environment (Protection) Act, 1986; </a:t>
            </a:r>
          </a:p>
          <a:p>
            <a:pPr lvl="1" algn="just"/>
            <a:r>
              <a:rPr lang="en-US" sz="3300" dirty="0" smtClean="0">
                <a:solidFill>
                  <a:schemeClr val="tx1"/>
                </a:solidFill>
              </a:rPr>
              <a:t>Forest(Conservation) Act, 1980 and </a:t>
            </a:r>
          </a:p>
          <a:p>
            <a:pPr lvl="1" algn="just"/>
            <a:r>
              <a:rPr lang="en-US" sz="3300" dirty="0" smtClean="0">
                <a:solidFill>
                  <a:schemeClr val="tx1"/>
                </a:solidFill>
              </a:rPr>
              <a:t>Wildlife(Protection) Act, 1972. </a:t>
            </a:r>
          </a:p>
          <a:p>
            <a:pPr algn="just"/>
            <a:endParaRPr lang="en-US" sz="3600" dirty="0" smtClean="0">
              <a:solidFill>
                <a:schemeClr val="tx1"/>
              </a:solidFill>
            </a:endParaRPr>
          </a:p>
          <a:p>
            <a:pPr algn="just"/>
            <a:r>
              <a:rPr lang="en-US" sz="3600" dirty="0" smtClean="0">
                <a:solidFill>
                  <a:schemeClr val="tx1"/>
                </a:solidFill>
              </a:rPr>
              <a:t>EIA Notification, 2006 issued under Section 3, sub-section(2), clause (v) of the Environment(Protection) Act, 1986 read with clause (d) of sub-rule(3) of rule 5 of Environment (protection) Rules, 1986.</a:t>
            </a:r>
          </a:p>
          <a:p>
            <a:pPr algn="just"/>
            <a:endParaRPr lang="en-US" sz="3600" dirty="0" smtClean="0">
              <a:solidFill>
                <a:schemeClr val="tx1"/>
              </a:solidFill>
            </a:endParaRPr>
          </a:p>
          <a:p>
            <a:pPr lvl="0"/>
            <a:r>
              <a:rPr lang="en-US" sz="3600" dirty="0" smtClean="0"/>
              <a:t>EC is required for any developmental projects under EIA Notification, 2006. </a:t>
            </a:r>
          </a:p>
          <a:p>
            <a:pPr lvl="0"/>
            <a:endParaRPr lang="en-US" sz="3600" dirty="0" smtClean="0"/>
          </a:p>
          <a:p>
            <a:pPr algn="just">
              <a:buNone/>
            </a:pPr>
            <a:endParaRPr lang="en-US" dirty="0"/>
          </a:p>
        </p:txBody>
      </p:sp>
    </p:spTree>
    <p:extLst>
      <p:ext uri="{BB962C8B-B14F-4D97-AF65-F5344CB8AC3E}">
        <p14:creationId xmlns="" xmlns:p14="http://schemas.microsoft.com/office/powerpoint/2010/main" val="4082413120"/>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7174" y="1484313"/>
            <a:ext cx="7116791" cy="4945083"/>
          </a:xfrm>
        </p:spPr>
        <p:txBody>
          <a:bodyPr>
            <a:noAutofit/>
          </a:bodyPr>
          <a:lstStyle/>
          <a:p>
            <a:pPr algn="just"/>
            <a:r>
              <a:rPr lang="en-US" dirty="0" smtClean="0">
                <a:solidFill>
                  <a:schemeClr val="tx1"/>
                </a:solidFill>
              </a:rPr>
              <a:t>To formulate a transparent, decentralized and efficient regulatory mechanism to:</a:t>
            </a:r>
          </a:p>
          <a:p>
            <a:pPr algn="just">
              <a:buClr>
                <a:srgbClr val="F5EC31"/>
              </a:buClr>
            </a:pPr>
            <a:endParaRPr lang="en-US" sz="1400" dirty="0" smtClean="0">
              <a:solidFill>
                <a:schemeClr val="tx1"/>
              </a:solidFill>
            </a:endParaRPr>
          </a:p>
          <a:p>
            <a:pPr lvl="1" algn="just">
              <a:buClr>
                <a:srgbClr val="002060"/>
              </a:buClr>
              <a:buFont typeface="Wingdings" pitchFamily="2" charset="2"/>
              <a:buChar char="v"/>
            </a:pPr>
            <a:r>
              <a:rPr lang="en-US" dirty="0" smtClean="0">
                <a:solidFill>
                  <a:schemeClr val="tx1"/>
                </a:solidFill>
              </a:rPr>
              <a:t>	Incorporate necessary environmental safeguards  at 	planning stage </a:t>
            </a:r>
          </a:p>
          <a:p>
            <a:pPr lvl="1" algn="just">
              <a:buClr>
                <a:srgbClr val="002060"/>
              </a:buClr>
              <a:buFont typeface="Wingdings" pitchFamily="2" charset="2"/>
              <a:buChar char="v"/>
            </a:pPr>
            <a:r>
              <a:rPr lang="en-US" dirty="0" smtClean="0">
                <a:solidFill>
                  <a:schemeClr val="tx1"/>
                </a:solidFill>
              </a:rPr>
              <a:t>   Involve stakeholders in the public consultation      	process </a:t>
            </a:r>
          </a:p>
          <a:p>
            <a:pPr lvl="1" algn="just">
              <a:buClr>
                <a:srgbClr val="002060"/>
              </a:buClr>
              <a:buFont typeface="Wingdings" pitchFamily="2" charset="2"/>
              <a:buChar char="v"/>
            </a:pPr>
            <a:r>
              <a:rPr lang="en-US" dirty="0" smtClean="0">
                <a:solidFill>
                  <a:schemeClr val="tx1"/>
                </a:solidFill>
              </a:rPr>
              <a:t>	Identify developmental projects based on impact 	potential instead of the investment criteria</a:t>
            </a:r>
            <a:endParaRPr lang="en-US" dirty="0">
              <a:solidFill>
                <a:schemeClr val="tx1"/>
              </a:solidFill>
            </a:endParaRPr>
          </a:p>
        </p:txBody>
      </p:sp>
    </p:spTree>
    <p:extLst>
      <p:ext uri="{BB962C8B-B14F-4D97-AF65-F5344CB8AC3E}">
        <p14:creationId xmlns="" xmlns:p14="http://schemas.microsoft.com/office/powerpoint/2010/main" val="3885806881"/>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2564751390"/>
              </p:ext>
            </p:extLst>
          </p:nvPr>
        </p:nvGraphicFramePr>
        <p:xfrm>
          <a:off x="381000" y="609600"/>
          <a:ext cx="7924800" cy="6085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32468918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latin typeface="Times New Roman" pitchFamily="18" charset="0"/>
                <a:cs typeface="Times New Roman" pitchFamily="18" charset="0"/>
              </a:rPr>
              <a:t>EIA Benefits/Flipsides</a:t>
            </a:r>
            <a:endParaRPr lang="en-US" sz="36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068128913"/>
              </p:ext>
            </p:extLst>
          </p:nvPr>
        </p:nvGraphicFramePr>
        <p:xfrm>
          <a:off x="457200" y="1371600"/>
          <a:ext cx="8229600" cy="5357749"/>
        </p:xfrm>
        <a:graphic>
          <a:graphicData uri="http://schemas.openxmlformats.org/drawingml/2006/table">
            <a:tbl>
              <a:tblPr firstRow="1" firstCol="1" bandRow="1">
                <a:tableStyleId>{5C22544A-7EE6-4342-B048-85BDC9FD1C3A}</a:tableStyleId>
              </a:tblPr>
              <a:tblGrid>
                <a:gridCol w="4114800"/>
                <a:gridCol w="4114800"/>
              </a:tblGrid>
              <a:tr h="292100">
                <a:tc>
                  <a:txBody>
                    <a:bodyPr/>
                    <a:lstStyle/>
                    <a:p>
                      <a:pPr marL="0" marR="0" algn="ctr">
                        <a:lnSpc>
                          <a:spcPct val="115000"/>
                        </a:lnSpc>
                        <a:spcBef>
                          <a:spcPts val="0"/>
                        </a:spcBef>
                        <a:spcAft>
                          <a:spcPts val="0"/>
                        </a:spcAft>
                      </a:pPr>
                      <a:r>
                        <a:rPr lang="en-US" sz="1400" b="1" dirty="0">
                          <a:solidFill>
                            <a:srgbClr val="333399"/>
                          </a:solidFill>
                          <a:effectLst/>
                          <a:latin typeface="Times New Roman" pitchFamily="18" charset="0"/>
                          <a:cs typeface="Times New Roman" pitchFamily="18" charset="0"/>
                        </a:rPr>
                        <a:t>Benefits</a:t>
                      </a:r>
                      <a:endParaRPr lang="en-US" sz="1200" b="1" dirty="0">
                        <a:solidFill>
                          <a:srgbClr val="333399"/>
                        </a:solidFill>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400" b="1" dirty="0" smtClean="0">
                          <a:solidFill>
                            <a:srgbClr val="FF0000"/>
                          </a:solidFill>
                          <a:effectLst/>
                          <a:latin typeface="Times New Roman" pitchFamily="18" charset="0"/>
                          <a:cs typeface="Times New Roman" pitchFamily="18" charset="0"/>
                        </a:rPr>
                        <a:t>Flip sides</a:t>
                      </a:r>
                      <a:endParaRPr lang="en-US" sz="1200" b="1" dirty="0">
                        <a:solidFill>
                          <a:srgbClr val="FF0000"/>
                        </a:solidFill>
                        <a:effectLst/>
                        <a:latin typeface="Times New Roman" pitchFamily="18" charset="0"/>
                        <a:ea typeface="Calibri"/>
                        <a:cs typeface="Times New Roman" pitchFamily="18" charset="0"/>
                      </a:endParaRPr>
                    </a:p>
                  </a:txBody>
                  <a:tcPr marL="68580" marR="68580" marT="0" marB="0"/>
                </a:tc>
              </a:tr>
              <a:tr h="292100">
                <a:tc>
                  <a:txBody>
                    <a:bodyPr/>
                    <a:lstStyle/>
                    <a:p>
                      <a:pPr marL="0" marR="0">
                        <a:lnSpc>
                          <a:spcPct val="115000"/>
                        </a:lnSpc>
                        <a:spcBef>
                          <a:spcPts val="0"/>
                        </a:spcBef>
                        <a:spcAft>
                          <a:spcPts val="0"/>
                        </a:spcAft>
                      </a:pPr>
                      <a:r>
                        <a:rPr lang="en-US" sz="1400" b="1" dirty="0">
                          <a:solidFill>
                            <a:srgbClr val="333399"/>
                          </a:solidFill>
                          <a:effectLst/>
                          <a:latin typeface="Times New Roman" pitchFamily="18" charset="0"/>
                          <a:cs typeface="Times New Roman" pitchFamily="18" charset="0"/>
                        </a:rPr>
                        <a:t>Provides systematic methods of Impact assessment </a:t>
                      </a:r>
                      <a:endParaRPr lang="en-US" sz="1200" b="1" dirty="0">
                        <a:solidFill>
                          <a:srgbClr val="333399"/>
                        </a:solidFill>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400" b="1" dirty="0">
                          <a:effectLst/>
                          <a:latin typeface="Times New Roman" pitchFamily="18" charset="0"/>
                          <a:cs typeface="Times New Roman" pitchFamily="18" charset="0"/>
                        </a:rPr>
                        <a:t>Time -consuming</a:t>
                      </a:r>
                      <a:endParaRPr lang="en-US" sz="1200" b="1" dirty="0">
                        <a:effectLst/>
                        <a:latin typeface="Times New Roman" pitchFamily="18" charset="0"/>
                        <a:ea typeface="Calibri"/>
                        <a:cs typeface="Times New Roman" pitchFamily="18" charset="0"/>
                      </a:endParaRPr>
                    </a:p>
                  </a:txBody>
                  <a:tcPr marL="68580" marR="68580" marT="0" marB="0"/>
                </a:tc>
              </a:tr>
              <a:tr h="584200">
                <a:tc>
                  <a:txBody>
                    <a:bodyPr/>
                    <a:lstStyle/>
                    <a:p>
                      <a:pPr marL="0" marR="0">
                        <a:lnSpc>
                          <a:spcPct val="115000"/>
                        </a:lnSpc>
                        <a:spcBef>
                          <a:spcPts val="0"/>
                        </a:spcBef>
                        <a:spcAft>
                          <a:spcPts val="0"/>
                        </a:spcAft>
                      </a:pPr>
                      <a:r>
                        <a:rPr lang="en-US" sz="1400" b="1" dirty="0">
                          <a:solidFill>
                            <a:srgbClr val="333399"/>
                          </a:solidFill>
                          <a:effectLst/>
                          <a:latin typeface="Times New Roman" pitchFamily="18" charset="0"/>
                          <a:cs typeface="Times New Roman" pitchFamily="18" charset="0"/>
                        </a:rPr>
                        <a:t>Estimates the cost/benefits trade-off of alternative actions</a:t>
                      </a:r>
                      <a:endParaRPr lang="en-US" sz="1200" b="1" dirty="0">
                        <a:solidFill>
                          <a:srgbClr val="333399"/>
                        </a:solidFill>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400" b="1" dirty="0">
                          <a:effectLst/>
                          <a:latin typeface="Times New Roman" pitchFamily="18" charset="0"/>
                          <a:cs typeface="Times New Roman" pitchFamily="18" charset="0"/>
                        </a:rPr>
                        <a:t>Costly</a:t>
                      </a:r>
                      <a:endParaRPr lang="en-US" sz="1200" b="1" dirty="0">
                        <a:effectLst/>
                        <a:latin typeface="Times New Roman" pitchFamily="18" charset="0"/>
                        <a:ea typeface="Calibri"/>
                        <a:cs typeface="Times New Roman" pitchFamily="18" charset="0"/>
                      </a:endParaRPr>
                    </a:p>
                  </a:txBody>
                  <a:tcPr marL="68580" marR="68580" marT="0" marB="0"/>
                </a:tc>
              </a:tr>
              <a:tr h="2336800">
                <a:tc>
                  <a:txBody>
                    <a:bodyPr/>
                    <a:lstStyle/>
                    <a:p>
                      <a:pPr marL="0" marR="0">
                        <a:lnSpc>
                          <a:spcPct val="115000"/>
                        </a:lnSpc>
                        <a:spcBef>
                          <a:spcPts val="0"/>
                        </a:spcBef>
                        <a:spcAft>
                          <a:spcPts val="0"/>
                        </a:spcAft>
                      </a:pPr>
                      <a:r>
                        <a:rPr lang="en-US" sz="1400" b="1" dirty="0">
                          <a:solidFill>
                            <a:srgbClr val="333399"/>
                          </a:solidFill>
                          <a:effectLst/>
                          <a:latin typeface="Times New Roman" pitchFamily="18" charset="0"/>
                          <a:cs typeface="Times New Roman" pitchFamily="18" charset="0"/>
                        </a:rPr>
                        <a:t>Facilitates  the Public participation </a:t>
                      </a:r>
                      <a:endParaRPr lang="en-US" sz="1200" b="1" dirty="0">
                        <a:solidFill>
                          <a:srgbClr val="333399"/>
                        </a:solidFill>
                        <a:effectLst/>
                        <a:latin typeface="Times New Roman" pitchFamily="18" charset="0"/>
                        <a:cs typeface="Times New Roman" pitchFamily="18" charset="0"/>
                      </a:endParaRPr>
                    </a:p>
                    <a:p>
                      <a:pPr marL="0" marR="0">
                        <a:lnSpc>
                          <a:spcPct val="115000"/>
                        </a:lnSpc>
                        <a:spcBef>
                          <a:spcPts val="0"/>
                        </a:spcBef>
                        <a:spcAft>
                          <a:spcPts val="0"/>
                        </a:spcAft>
                      </a:pPr>
                      <a:r>
                        <a:rPr lang="en-US" sz="1400" b="1" dirty="0">
                          <a:solidFill>
                            <a:srgbClr val="333399"/>
                          </a:solidFill>
                          <a:effectLst/>
                          <a:latin typeface="Times New Roman" pitchFamily="18" charset="0"/>
                          <a:cs typeface="Times New Roman" pitchFamily="18" charset="0"/>
                        </a:rPr>
                        <a:t> </a:t>
                      </a:r>
                      <a:endParaRPr lang="en-US" sz="1200" b="1" dirty="0">
                        <a:solidFill>
                          <a:srgbClr val="333399"/>
                        </a:solidFill>
                        <a:effectLst/>
                        <a:latin typeface="Times New Roman" pitchFamily="18" charset="0"/>
                        <a:cs typeface="Times New Roman" pitchFamily="18" charset="0"/>
                      </a:endParaRPr>
                    </a:p>
                    <a:p>
                      <a:pPr marL="0" marR="0">
                        <a:lnSpc>
                          <a:spcPct val="115000"/>
                        </a:lnSpc>
                        <a:spcBef>
                          <a:spcPts val="0"/>
                        </a:spcBef>
                        <a:spcAft>
                          <a:spcPts val="0"/>
                        </a:spcAft>
                      </a:pPr>
                      <a:r>
                        <a:rPr lang="en-US" sz="1400" b="1" dirty="0">
                          <a:solidFill>
                            <a:srgbClr val="333399"/>
                          </a:solidFill>
                          <a:effectLst/>
                          <a:latin typeface="Times New Roman" pitchFamily="18" charset="0"/>
                          <a:cs typeface="Times New Roman" pitchFamily="18" charset="0"/>
                        </a:rPr>
                        <a:t> </a:t>
                      </a:r>
                      <a:endParaRPr lang="en-US" sz="1200" b="1" dirty="0">
                        <a:solidFill>
                          <a:srgbClr val="333399"/>
                        </a:solidFill>
                        <a:effectLst/>
                        <a:latin typeface="Times New Roman" pitchFamily="18" charset="0"/>
                        <a:cs typeface="Times New Roman" pitchFamily="18" charset="0"/>
                      </a:endParaRPr>
                    </a:p>
                    <a:p>
                      <a:pPr marL="0" marR="0">
                        <a:lnSpc>
                          <a:spcPct val="115000"/>
                        </a:lnSpc>
                        <a:spcBef>
                          <a:spcPts val="0"/>
                        </a:spcBef>
                        <a:spcAft>
                          <a:spcPts val="0"/>
                        </a:spcAft>
                      </a:pPr>
                      <a:r>
                        <a:rPr lang="en-US" sz="1400" b="1" dirty="0">
                          <a:solidFill>
                            <a:srgbClr val="333399"/>
                          </a:solidFill>
                          <a:effectLst/>
                          <a:latin typeface="Times New Roman" pitchFamily="18" charset="0"/>
                          <a:cs typeface="Times New Roman" pitchFamily="18" charset="0"/>
                        </a:rPr>
                        <a:t>Provides an effective mechanism for</a:t>
                      </a:r>
                      <a:endParaRPr lang="en-US" sz="1200" b="1" dirty="0">
                        <a:solidFill>
                          <a:srgbClr val="333399"/>
                        </a:solidFill>
                        <a:effectLst/>
                        <a:latin typeface="Times New Roman" pitchFamily="18" charset="0"/>
                        <a:cs typeface="Times New Roman" pitchFamily="18" charset="0"/>
                      </a:endParaRPr>
                    </a:p>
                    <a:p>
                      <a:pPr marL="342900" marR="0" lvl="0" indent="-342900">
                        <a:lnSpc>
                          <a:spcPct val="115000"/>
                        </a:lnSpc>
                        <a:spcBef>
                          <a:spcPts val="0"/>
                        </a:spcBef>
                        <a:spcAft>
                          <a:spcPts val="0"/>
                        </a:spcAft>
                        <a:buFont typeface="Symbol"/>
                        <a:buChar char=""/>
                      </a:pPr>
                      <a:r>
                        <a:rPr lang="en-US" sz="1400" b="1" dirty="0">
                          <a:solidFill>
                            <a:srgbClr val="333399"/>
                          </a:solidFill>
                          <a:effectLst/>
                          <a:latin typeface="Times New Roman" pitchFamily="18" charset="0"/>
                          <a:cs typeface="Times New Roman" pitchFamily="18" charset="0"/>
                        </a:rPr>
                        <a:t>Coordination</a:t>
                      </a:r>
                      <a:endParaRPr lang="en-US" sz="1200" b="1" dirty="0">
                        <a:solidFill>
                          <a:srgbClr val="333399"/>
                        </a:solidFill>
                        <a:effectLst/>
                        <a:latin typeface="Times New Roman" pitchFamily="18" charset="0"/>
                        <a:cs typeface="Times New Roman" pitchFamily="18" charset="0"/>
                      </a:endParaRPr>
                    </a:p>
                    <a:p>
                      <a:pPr marL="342900" marR="0" lvl="0" indent="-342900">
                        <a:lnSpc>
                          <a:spcPct val="115000"/>
                        </a:lnSpc>
                        <a:spcBef>
                          <a:spcPts val="0"/>
                        </a:spcBef>
                        <a:spcAft>
                          <a:spcPts val="0"/>
                        </a:spcAft>
                        <a:buFont typeface="Symbol"/>
                        <a:buChar char=""/>
                      </a:pPr>
                      <a:r>
                        <a:rPr lang="en-US" sz="1400" b="1" dirty="0">
                          <a:solidFill>
                            <a:srgbClr val="333399"/>
                          </a:solidFill>
                          <a:effectLst/>
                          <a:latin typeface="Times New Roman" pitchFamily="18" charset="0"/>
                          <a:cs typeface="Times New Roman" pitchFamily="18" charset="0"/>
                        </a:rPr>
                        <a:t>Environmental integration</a:t>
                      </a:r>
                      <a:endParaRPr lang="en-US" sz="1200" b="1" dirty="0">
                        <a:solidFill>
                          <a:srgbClr val="333399"/>
                        </a:solidFill>
                        <a:effectLst/>
                        <a:latin typeface="Times New Roman" pitchFamily="18" charset="0"/>
                        <a:cs typeface="Times New Roman" pitchFamily="18" charset="0"/>
                      </a:endParaRPr>
                    </a:p>
                    <a:p>
                      <a:pPr marL="342900" marR="0" lvl="0" indent="-342900">
                        <a:lnSpc>
                          <a:spcPct val="115000"/>
                        </a:lnSpc>
                        <a:spcBef>
                          <a:spcPts val="0"/>
                        </a:spcBef>
                        <a:spcAft>
                          <a:spcPts val="0"/>
                        </a:spcAft>
                        <a:buFont typeface="Symbol"/>
                        <a:buChar char=""/>
                      </a:pPr>
                      <a:r>
                        <a:rPr lang="en-US" sz="1400" b="1" dirty="0">
                          <a:solidFill>
                            <a:srgbClr val="333399"/>
                          </a:solidFill>
                          <a:effectLst/>
                          <a:latin typeface="Times New Roman" pitchFamily="18" charset="0"/>
                          <a:cs typeface="Times New Roman" pitchFamily="18" charset="0"/>
                        </a:rPr>
                        <a:t>Negotiations</a:t>
                      </a:r>
                      <a:endParaRPr lang="en-US" sz="1200" b="1" dirty="0">
                        <a:solidFill>
                          <a:srgbClr val="333399"/>
                        </a:solidFill>
                        <a:effectLst/>
                        <a:latin typeface="Times New Roman" pitchFamily="18" charset="0"/>
                        <a:cs typeface="Times New Roman" pitchFamily="18" charset="0"/>
                      </a:endParaRPr>
                    </a:p>
                    <a:p>
                      <a:pPr marL="342900" marR="0" lvl="0" indent="-342900">
                        <a:lnSpc>
                          <a:spcPct val="115000"/>
                        </a:lnSpc>
                        <a:spcBef>
                          <a:spcPts val="0"/>
                        </a:spcBef>
                        <a:spcAft>
                          <a:spcPts val="0"/>
                        </a:spcAft>
                        <a:buFont typeface="Symbol"/>
                        <a:buChar char=""/>
                      </a:pPr>
                      <a:r>
                        <a:rPr lang="en-US" sz="1400" b="1" dirty="0">
                          <a:solidFill>
                            <a:srgbClr val="333399"/>
                          </a:solidFill>
                          <a:effectLst/>
                          <a:latin typeface="Times New Roman" pitchFamily="18" charset="0"/>
                          <a:cs typeface="Times New Roman" pitchFamily="18" charset="0"/>
                        </a:rPr>
                        <a:t>Feed back</a:t>
                      </a:r>
                      <a:endParaRPr lang="en-US" sz="1200" b="1" dirty="0">
                        <a:solidFill>
                          <a:srgbClr val="333399"/>
                        </a:solidFill>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400" b="1" dirty="0">
                          <a:effectLst/>
                          <a:latin typeface="Times New Roman" pitchFamily="18" charset="0"/>
                          <a:cs typeface="Times New Roman" pitchFamily="18" charset="0"/>
                        </a:rPr>
                        <a:t>Title public participation in actual implementation</a:t>
                      </a:r>
                      <a:endParaRPr lang="en-US" sz="1200" b="1" dirty="0">
                        <a:effectLst/>
                        <a:latin typeface="Times New Roman" pitchFamily="18" charset="0"/>
                        <a:cs typeface="Times New Roman" pitchFamily="18" charset="0"/>
                      </a:endParaRPr>
                    </a:p>
                    <a:p>
                      <a:pPr marL="0" marR="0">
                        <a:lnSpc>
                          <a:spcPct val="115000"/>
                        </a:lnSpc>
                        <a:spcBef>
                          <a:spcPts val="0"/>
                        </a:spcBef>
                        <a:spcAft>
                          <a:spcPts val="0"/>
                        </a:spcAft>
                      </a:pPr>
                      <a:r>
                        <a:rPr lang="en-US" sz="1400" b="1" dirty="0">
                          <a:effectLst/>
                          <a:latin typeface="Times New Roman" pitchFamily="18" charset="0"/>
                          <a:cs typeface="Times New Roman" pitchFamily="18" charset="0"/>
                        </a:rPr>
                        <a:t> </a:t>
                      </a:r>
                      <a:endParaRPr lang="en-US" sz="1200" b="1" dirty="0">
                        <a:effectLst/>
                        <a:latin typeface="Times New Roman" pitchFamily="18" charset="0"/>
                        <a:cs typeface="Times New Roman" pitchFamily="18" charset="0"/>
                      </a:endParaRPr>
                    </a:p>
                    <a:p>
                      <a:pPr marL="0" marR="0">
                        <a:lnSpc>
                          <a:spcPct val="115000"/>
                        </a:lnSpc>
                        <a:spcBef>
                          <a:spcPts val="0"/>
                        </a:spcBef>
                        <a:spcAft>
                          <a:spcPts val="0"/>
                        </a:spcAft>
                      </a:pPr>
                      <a:r>
                        <a:rPr lang="en-US" sz="1400" b="1" dirty="0">
                          <a:effectLst/>
                          <a:latin typeface="Times New Roman" pitchFamily="18" charset="0"/>
                          <a:cs typeface="Times New Roman" pitchFamily="18" charset="0"/>
                        </a:rPr>
                        <a:t>Unavailability for reliable data (mostly in developing countries </a:t>
                      </a:r>
                      <a:endParaRPr lang="en-US" sz="1200" b="1" dirty="0">
                        <a:effectLst/>
                        <a:latin typeface="Times New Roman" pitchFamily="18" charset="0"/>
                        <a:ea typeface="Calibri"/>
                        <a:cs typeface="Times New Roman" pitchFamily="18" charset="0"/>
                      </a:endParaRPr>
                    </a:p>
                  </a:txBody>
                  <a:tcPr marL="68580" marR="68580" marT="0" marB="0"/>
                </a:tc>
              </a:tr>
              <a:tr h="292100">
                <a:tc>
                  <a:txBody>
                    <a:bodyPr/>
                    <a:lstStyle/>
                    <a:p>
                      <a:pPr marL="0" marR="0">
                        <a:lnSpc>
                          <a:spcPct val="115000"/>
                        </a:lnSpc>
                        <a:spcBef>
                          <a:spcPts val="0"/>
                        </a:spcBef>
                        <a:spcAft>
                          <a:spcPts val="0"/>
                        </a:spcAft>
                      </a:pPr>
                      <a:r>
                        <a:rPr lang="en-US" sz="1400" b="1" dirty="0">
                          <a:solidFill>
                            <a:srgbClr val="333399"/>
                          </a:solidFill>
                          <a:effectLst/>
                          <a:latin typeface="Times New Roman" pitchFamily="18" charset="0"/>
                          <a:cs typeface="Times New Roman" pitchFamily="18" charset="0"/>
                        </a:rPr>
                        <a:t>Top-level decision making </a:t>
                      </a:r>
                      <a:endParaRPr lang="en-US" sz="1200" b="1" dirty="0">
                        <a:solidFill>
                          <a:srgbClr val="333399"/>
                        </a:solidFill>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400" b="1" dirty="0" smtClean="0">
                          <a:effectLst/>
                          <a:latin typeface="Times New Roman" pitchFamily="18" charset="0"/>
                          <a:cs typeface="Times New Roman" pitchFamily="18" charset="0"/>
                        </a:rPr>
                        <a:t>focused </a:t>
                      </a:r>
                      <a:r>
                        <a:rPr lang="en-US" sz="1400" b="1" dirty="0">
                          <a:effectLst/>
                          <a:latin typeface="Times New Roman" pitchFamily="18" charset="0"/>
                          <a:cs typeface="Times New Roman" pitchFamily="18" charset="0"/>
                        </a:rPr>
                        <a:t>on scientific </a:t>
                      </a:r>
                      <a:r>
                        <a:rPr lang="en-US" sz="1400" b="1" dirty="0" smtClean="0">
                          <a:effectLst/>
                          <a:latin typeface="Times New Roman" pitchFamily="18" charset="0"/>
                          <a:cs typeface="Times New Roman" pitchFamily="18" charset="0"/>
                        </a:rPr>
                        <a:t>analysis</a:t>
                      </a:r>
                      <a:endParaRPr lang="en-US" sz="1200" b="1" dirty="0">
                        <a:effectLst/>
                        <a:latin typeface="Times New Roman" pitchFamily="18" charset="0"/>
                        <a:ea typeface="Calibri"/>
                        <a:cs typeface="Times New Roman" pitchFamily="18" charset="0"/>
                      </a:endParaRPr>
                    </a:p>
                  </a:txBody>
                  <a:tcPr marL="68580" marR="68580" marT="0" marB="0"/>
                </a:tc>
              </a:tr>
              <a:tr h="584200">
                <a:tc>
                  <a:txBody>
                    <a:bodyPr/>
                    <a:lstStyle/>
                    <a:p>
                      <a:pPr marL="0" marR="0">
                        <a:lnSpc>
                          <a:spcPct val="115000"/>
                        </a:lnSpc>
                        <a:spcBef>
                          <a:spcPts val="0"/>
                        </a:spcBef>
                        <a:spcAft>
                          <a:spcPts val="0"/>
                        </a:spcAft>
                      </a:pPr>
                      <a:r>
                        <a:rPr lang="en-US" sz="1400" b="1" dirty="0">
                          <a:solidFill>
                            <a:srgbClr val="333399"/>
                          </a:solidFill>
                          <a:effectLst/>
                          <a:latin typeface="Times New Roman" pitchFamily="18" charset="0"/>
                          <a:cs typeface="Times New Roman" pitchFamily="18" charset="0"/>
                        </a:rPr>
                        <a:t>Triggers an institutional building </a:t>
                      </a:r>
                      <a:endParaRPr lang="en-US" sz="1200" b="1" dirty="0">
                        <a:solidFill>
                          <a:srgbClr val="333399"/>
                        </a:solidFill>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400" b="1" dirty="0" smtClean="0">
                          <a:effectLst/>
                          <a:latin typeface="Times New Roman" pitchFamily="18" charset="0"/>
                          <a:cs typeface="Times New Roman" pitchFamily="18" charset="0"/>
                        </a:rPr>
                        <a:t>Presentation </a:t>
                      </a:r>
                      <a:r>
                        <a:rPr lang="en-US" sz="1400" b="1" dirty="0">
                          <a:effectLst/>
                          <a:latin typeface="Times New Roman" pitchFamily="18" charset="0"/>
                          <a:cs typeface="Times New Roman" pitchFamily="18" charset="0"/>
                        </a:rPr>
                        <a:t>of EIA report(bulky volumes, scientific explanation, </a:t>
                      </a:r>
                      <a:r>
                        <a:rPr lang="en-US" sz="1400" b="1" dirty="0" smtClean="0">
                          <a:effectLst/>
                          <a:latin typeface="Times New Roman" pitchFamily="18" charset="0"/>
                          <a:cs typeface="Times New Roman" pitchFamily="18" charset="0"/>
                        </a:rPr>
                        <a:t> sometimes difficult </a:t>
                      </a:r>
                      <a:r>
                        <a:rPr lang="en-US" sz="1400" b="1" dirty="0">
                          <a:effectLst/>
                          <a:latin typeface="Times New Roman" pitchFamily="18" charset="0"/>
                          <a:cs typeface="Times New Roman" pitchFamily="18" charset="0"/>
                        </a:rPr>
                        <a:t>to understand)</a:t>
                      </a:r>
                      <a:endParaRPr lang="en-US" sz="1200" b="1" dirty="0">
                        <a:effectLst/>
                        <a:latin typeface="Times New Roman" pitchFamily="18" charset="0"/>
                        <a:ea typeface="Calibri"/>
                        <a:cs typeface="Times New Roman" pitchFamily="18" charset="0"/>
                      </a:endParaRPr>
                    </a:p>
                  </a:txBody>
                  <a:tcPr marL="68580" marR="68580" marT="0" marB="0"/>
                </a:tc>
              </a:tr>
              <a:tr h="584200">
                <a:tc>
                  <a:txBody>
                    <a:bodyPr/>
                    <a:lstStyle/>
                    <a:p>
                      <a:pPr marL="0" marR="0">
                        <a:lnSpc>
                          <a:spcPct val="115000"/>
                        </a:lnSpc>
                        <a:spcBef>
                          <a:spcPts val="0"/>
                        </a:spcBef>
                        <a:spcAft>
                          <a:spcPts val="0"/>
                        </a:spcAft>
                      </a:pPr>
                      <a:r>
                        <a:rPr lang="en-US" sz="1400" b="1" dirty="0">
                          <a:solidFill>
                            <a:srgbClr val="333399"/>
                          </a:solidFill>
                          <a:effectLst/>
                          <a:latin typeface="Times New Roman" pitchFamily="18" charset="0"/>
                          <a:cs typeface="Times New Roman" pitchFamily="18" charset="0"/>
                        </a:rPr>
                        <a:t>Achieve a balance between the impact of </a:t>
                      </a:r>
                      <a:r>
                        <a:rPr lang="en-US" sz="1400" b="1" dirty="0" smtClean="0">
                          <a:solidFill>
                            <a:srgbClr val="333399"/>
                          </a:solidFill>
                          <a:effectLst/>
                          <a:latin typeface="Times New Roman" pitchFamily="18" charset="0"/>
                          <a:cs typeface="Times New Roman" pitchFamily="18" charset="0"/>
                        </a:rPr>
                        <a:t> Developmental </a:t>
                      </a:r>
                      <a:r>
                        <a:rPr lang="en-US" sz="1400" b="1" dirty="0">
                          <a:solidFill>
                            <a:srgbClr val="333399"/>
                          </a:solidFill>
                          <a:effectLst/>
                          <a:latin typeface="Times New Roman" pitchFamily="18" charset="0"/>
                          <a:cs typeface="Times New Roman" pitchFamily="18" charset="0"/>
                        </a:rPr>
                        <a:t>and environmental concern</a:t>
                      </a:r>
                      <a:endParaRPr lang="en-US" sz="1200" b="1" dirty="0">
                        <a:solidFill>
                          <a:srgbClr val="333399"/>
                        </a:solidFill>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400" b="1" dirty="0">
                          <a:effectLst/>
                          <a:latin typeface="Times New Roman" pitchFamily="18" charset="0"/>
                          <a:cs typeface="Times New Roman" pitchFamily="18" charset="0"/>
                        </a:rPr>
                        <a:t>Compliance monitoring after EIA is seldom carried out </a:t>
                      </a:r>
                      <a:endParaRPr lang="en-US" sz="1400" b="1" dirty="0" smtClean="0">
                        <a:effectLst/>
                        <a:latin typeface="Times New Roman" pitchFamily="18" charset="0"/>
                        <a:cs typeface="Times New Roman" pitchFamily="18" charset="0"/>
                      </a:endParaRPr>
                    </a:p>
                    <a:p>
                      <a:pPr marL="0" marR="0">
                        <a:lnSpc>
                          <a:spcPct val="115000"/>
                        </a:lnSpc>
                        <a:spcBef>
                          <a:spcPts val="0"/>
                        </a:spcBef>
                        <a:spcAft>
                          <a:spcPts val="0"/>
                        </a:spcAft>
                      </a:pPr>
                      <a:endParaRPr lang="en-US" sz="1200" b="1" dirty="0">
                        <a:effectLst/>
                        <a:latin typeface="Times New Roman" pitchFamily="18" charset="0"/>
                        <a:ea typeface="Calibri"/>
                        <a:cs typeface="Times New Roman" pitchFamily="18" charset="0"/>
                      </a:endParaRPr>
                    </a:p>
                  </a:txBody>
                  <a:tcPr marL="68580" marR="68580" marT="0" marB="0"/>
                </a:tc>
              </a:tr>
              <a:tr h="292100">
                <a:tc>
                  <a:txBody>
                    <a:bodyPr/>
                    <a:lstStyle/>
                    <a:p>
                      <a:pPr marL="0" marR="0">
                        <a:lnSpc>
                          <a:spcPct val="115000"/>
                        </a:lnSpc>
                        <a:spcBef>
                          <a:spcPts val="0"/>
                        </a:spcBef>
                        <a:spcAft>
                          <a:spcPts val="0"/>
                        </a:spcAft>
                      </a:pPr>
                      <a:r>
                        <a:rPr lang="en-US" sz="1400" b="1" kern="1200" dirty="0" smtClean="0">
                          <a:solidFill>
                            <a:srgbClr val="333399"/>
                          </a:solidFill>
                          <a:effectLst/>
                          <a:latin typeface="Times New Roman" pitchFamily="18" charset="0"/>
                          <a:ea typeface="+mn-ea"/>
                          <a:cs typeface="Times New Roman" pitchFamily="18" charset="0"/>
                        </a:rPr>
                        <a:t>Compliance to EC Conditions</a:t>
                      </a:r>
                      <a:endParaRPr lang="en-US" sz="1400" b="1" kern="1200" dirty="0">
                        <a:solidFill>
                          <a:srgbClr val="333399"/>
                        </a:solidFill>
                        <a:effectLst/>
                        <a:latin typeface="Times New Roman" pitchFamily="18" charset="0"/>
                        <a:ea typeface="+mn-ea"/>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400" b="1" kern="1200" dirty="0" smtClean="0">
                          <a:solidFill>
                            <a:schemeClr val="dk1"/>
                          </a:solidFill>
                          <a:effectLst/>
                          <a:latin typeface="Times New Roman" pitchFamily="18" charset="0"/>
                          <a:ea typeface="+mn-ea"/>
                          <a:cs typeface="Times New Roman" pitchFamily="18" charset="0"/>
                        </a:rPr>
                        <a:t>Judicial  process and NGO activism</a:t>
                      </a:r>
                      <a:endParaRPr lang="en-US" sz="1400" b="1" kern="1200" dirty="0">
                        <a:solidFill>
                          <a:schemeClr val="dk1"/>
                        </a:solidFill>
                        <a:effectLst/>
                        <a:latin typeface="Times New Roman" pitchFamily="18" charset="0"/>
                        <a:ea typeface="+mn-ea"/>
                        <a:cs typeface="Times New Roman" pitchFamily="18" charset="0"/>
                      </a:endParaRPr>
                    </a:p>
                  </a:txBody>
                  <a:tcPr marL="68580" marR="68580" marT="0" marB="0"/>
                </a:tc>
              </a:tr>
            </a:tbl>
          </a:graphicData>
        </a:graphic>
      </p:graphicFrame>
    </p:spTree>
    <p:extLst>
      <p:ext uri="{BB962C8B-B14F-4D97-AF65-F5344CB8AC3E}">
        <p14:creationId xmlns="" xmlns:p14="http://schemas.microsoft.com/office/powerpoint/2010/main" val="229430159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209800"/>
            <a:ext cx="7772400" cy="1500187"/>
          </a:xfrm>
        </p:spPr>
        <p:txBody>
          <a:bodyPr>
            <a:normAutofit/>
          </a:bodyPr>
          <a:lstStyle/>
          <a:p>
            <a:pPr algn="ctr"/>
            <a:r>
              <a:rPr lang="en-US" sz="7200" dirty="0" smtClean="0">
                <a:solidFill>
                  <a:srgbClr val="00B050"/>
                </a:solidFill>
              </a:rPr>
              <a:t>Thank You</a:t>
            </a:r>
            <a:endParaRPr lang="en-US" sz="7200" dirty="0">
              <a:solidFill>
                <a:srgbClr val="00B050"/>
              </a:solidFill>
            </a:endParaRPr>
          </a:p>
        </p:txBody>
      </p:sp>
    </p:spTree>
    <p:extLst>
      <p:ext uri="{BB962C8B-B14F-4D97-AF65-F5344CB8AC3E}">
        <p14:creationId xmlns="" xmlns:p14="http://schemas.microsoft.com/office/powerpoint/2010/main" val="399978767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Preliminary Assessment</a:t>
            </a:r>
            <a:endParaRPr lang="en-IN" dirty="0"/>
          </a:p>
        </p:txBody>
      </p:sp>
      <p:sp>
        <p:nvSpPr>
          <p:cNvPr id="3" name="Content Placeholder 2"/>
          <p:cNvSpPr>
            <a:spLocks noGrp="1"/>
          </p:cNvSpPr>
          <p:nvPr>
            <p:ph idx="1"/>
          </p:nvPr>
        </p:nvSpPr>
        <p:spPr>
          <a:xfrm>
            <a:off x="928662" y="1484313"/>
            <a:ext cx="7715304" cy="4587893"/>
          </a:xfrm>
        </p:spPr>
        <p:txBody>
          <a:bodyPr>
            <a:normAutofit/>
          </a:bodyPr>
          <a:lstStyle/>
          <a:p>
            <a:pPr marL="717550" indent="-317500"/>
            <a:r>
              <a:rPr lang="en-US" b="1" dirty="0" smtClean="0">
                <a:solidFill>
                  <a:srgbClr val="009900"/>
                </a:solidFill>
                <a:latin typeface="Arial" charset="0"/>
              </a:rPr>
              <a:t>The purpose of a preliminary assessment is to provide documentation and analysis that: </a:t>
            </a:r>
          </a:p>
          <a:p>
            <a:pPr marL="717550" lvl="1" indent="-317500">
              <a:spcAft>
                <a:spcPct val="30000"/>
              </a:spcAft>
              <a:buFontTx/>
              <a:buChar char="•"/>
            </a:pPr>
            <a:r>
              <a:rPr lang="en-US" b="1" dirty="0" smtClean="0">
                <a:latin typeface="Arial" charset="0"/>
                <a:cs typeface="Times New Roman" pitchFamily="18" charset="0"/>
              </a:rPr>
              <a:t>Allows the prepare to determine </a:t>
            </a:r>
            <a:r>
              <a:rPr lang="en-US" b="1" u="sng" dirty="0" smtClean="0">
                <a:solidFill>
                  <a:srgbClr val="FF0000"/>
                </a:solidFill>
                <a:latin typeface="Arial" charset="0"/>
                <a:cs typeface="Times New Roman" pitchFamily="18" charset="0"/>
              </a:rPr>
              <a:t>whether or not significant adverse impacts are likely</a:t>
            </a:r>
          </a:p>
          <a:p>
            <a:pPr marL="717550" lvl="1" indent="-317500">
              <a:spcAft>
                <a:spcPct val="30000"/>
              </a:spcAft>
              <a:buFontTx/>
              <a:buChar char="•"/>
            </a:pPr>
            <a:r>
              <a:rPr lang="en-US" b="1" dirty="0" smtClean="0">
                <a:latin typeface="Arial" charset="0"/>
                <a:cs typeface="Times New Roman" pitchFamily="18" charset="0"/>
              </a:rPr>
              <a:t>Allows the reviewer to agree or disagree with the preparer’s determinations</a:t>
            </a:r>
          </a:p>
          <a:p>
            <a:pPr marL="717550" lvl="1" indent="-317500">
              <a:spcAft>
                <a:spcPct val="30000"/>
              </a:spcAft>
              <a:buFontTx/>
              <a:buChar char="•"/>
            </a:pPr>
            <a:r>
              <a:rPr lang="en-US" b="1" dirty="0" smtClean="0">
                <a:latin typeface="Arial" charset="0"/>
                <a:cs typeface="Times New Roman" pitchFamily="18" charset="0"/>
              </a:rPr>
              <a:t>Sets out mitigation and monitoring for adverse impacts</a:t>
            </a:r>
          </a:p>
          <a:p>
            <a:pPr lvl="1"/>
            <a:endParaRPr lang="en-IN"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2400" dirty="0" smtClean="0"/>
              <a:t>Why EIA ???</a:t>
            </a:r>
          </a:p>
        </p:txBody>
      </p:sp>
      <p:sp>
        <p:nvSpPr>
          <p:cNvPr id="4099" name="Rectangle 3"/>
          <p:cNvSpPr>
            <a:spLocks noGrp="1" noChangeArrowheads="1"/>
          </p:cNvSpPr>
          <p:nvPr>
            <p:ph idx="1"/>
          </p:nvPr>
        </p:nvSpPr>
        <p:spPr>
          <a:xfrm>
            <a:off x="1527174" y="1484313"/>
            <a:ext cx="6831039" cy="4730769"/>
          </a:xfrm>
        </p:spPr>
        <p:txBody>
          <a:bodyPr>
            <a:normAutofit lnSpcReduction="10000"/>
          </a:bodyPr>
          <a:lstStyle/>
          <a:p>
            <a:pPr>
              <a:lnSpc>
                <a:spcPct val="80000"/>
              </a:lnSpc>
            </a:pPr>
            <a:r>
              <a:rPr lang="en-US" sz="2400" dirty="0" smtClean="0"/>
              <a:t>Protect environment and control pollution</a:t>
            </a:r>
          </a:p>
          <a:p>
            <a:pPr>
              <a:lnSpc>
                <a:spcPct val="80000"/>
              </a:lnSpc>
            </a:pPr>
            <a:endParaRPr lang="en-US" sz="2400" dirty="0" smtClean="0"/>
          </a:p>
          <a:p>
            <a:pPr>
              <a:lnSpc>
                <a:spcPct val="80000"/>
              </a:lnSpc>
            </a:pPr>
            <a:r>
              <a:rPr lang="en-US" sz="2400" dirty="0" smtClean="0"/>
              <a:t>Environment Protection Act ,1986 </a:t>
            </a:r>
          </a:p>
          <a:p>
            <a:pPr>
              <a:lnSpc>
                <a:spcPct val="80000"/>
              </a:lnSpc>
            </a:pPr>
            <a:endParaRPr lang="en-US" sz="2400" dirty="0" smtClean="0"/>
          </a:p>
          <a:p>
            <a:pPr>
              <a:lnSpc>
                <a:spcPct val="80000"/>
              </a:lnSpc>
            </a:pPr>
            <a:r>
              <a:rPr lang="en-US" sz="2400" dirty="0" smtClean="0"/>
              <a:t>Environment Protection Rules, 1986 ,</a:t>
            </a:r>
          </a:p>
          <a:p>
            <a:pPr marL="342900" lvl="1" indent="-342900">
              <a:lnSpc>
                <a:spcPct val="80000"/>
              </a:lnSpc>
              <a:buFont typeface="Arial" pitchFamily="34" charset="0"/>
              <a:buChar char="•"/>
            </a:pPr>
            <a:r>
              <a:rPr lang="en-US" dirty="0" smtClean="0"/>
              <a:t>Section 5 Environment Protection Rules 1986: Prohibitions and restrictions on the location of industries; carrying on of processes and operations in different areas </a:t>
            </a:r>
          </a:p>
          <a:p>
            <a:pPr>
              <a:lnSpc>
                <a:spcPct val="80000"/>
              </a:lnSpc>
            </a:pPr>
            <a:endParaRPr lang="en-US" sz="2400" dirty="0" smtClean="0"/>
          </a:p>
          <a:p>
            <a:pPr>
              <a:lnSpc>
                <a:spcPct val="80000"/>
              </a:lnSpc>
            </a:pPr>
            <a:r>
              <a:rPr lang="en-US" sz="2400" dirty="0" smtClean="0"/>
              <a:t>EIA 1994</a:t>
            </a:r>
          </a:p>
          <a:p>
            <a:pPr>
              <a:lnSpc>
                <a:spcPct val="80000"/>
              </a:lnSpc>
            </a:pPr>
            <a:endParaRPr lang="en-US" sz="2400" dirty="0" smtClean="0"/>
          </a:p>
          <a:p>
            <a:pPr>
              <a:lnSpc>
                <a:spcPct val="80000"/>
              </a:lnSpc>
            </a:pPr>
            <a:r>
              <a:rPr lang="en-US" sz="2400" dirty="0" smtClean="0"/>
              <a:t>EIA 2006 is supersession of EIA 1994, except in respect of things done or omitted to be done before such supersession</a:t>
            </a:r>
          </a:p>
          <a:p>
            <a:pPr lvl="1">
              <a:lnSpc>
                <a:spcPct val="90000"/>
              </a:lnSpc>
            </a:pPr>
            <a:endParaRPr lang="en-US" sz="1800" dirty="0" smtClean="0"/>
          </a:p>
          <a:p>
            <a:pPr>
              <a:lnSpc>
                <a:spcPct val="90000"/>
              </a:lnSpc>
            </a:pPr>
            <a:endParaRPr lang="en-US" sz="20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7174" y="1484313"/>
            <a:ext cx="7045353" cy="4659331"/>
          </a:xfrm>
        </p:spPr>
        <p:txBody>
          <a:bodyPr>
            <a:normAutofit fontScale="85000" lnSpcReduction="20000"/>
          </a:bodyPr>
          <a:lstStyle/>
          <a:p>
            <a:pPr lvl="0"/>
            <a:r>
              <a:rPr lang="en-US" dirty="0"/>
              <a:t>Coal is an essential resource and plays a major role in producing electricity across the globe.</a:t>
            </a:r>
          </a:p>
          <a:p>
            <a:pPr lvl="0"/>
            <a:r>
              <a:rPr lang="en-US" dirty="0"/>
              <a:t>Coal </a:t>
            </a:r>
            <a:r>
              <a:rPr lang="en-US" dirty="0" smtClean="0"/>
              <a:t>is estimated </a:t>
            </a:r>
            <a:r>
              <a:rPr lang="en-US" dirty="0"/>
              <a:t>at </a:t>
            </a:r>
            <a:r>
              <a:rPr lang="en-US" dirty="0" smtClean="0"/>
              <a:t>&gt; </a:t>
            </a:r>
            <a:r>
              <a:rPr lang="en-US" dirty="0"/>
              <a:t>861 billion </a:t>
            </a:r>
            <a:r>
              <a:rPr lang="en-US" dirty="0" smtClean="0"/>
              <a:t>ton </a:t>
            </a:r>
            <a:r>
              <a:rPr lang="en-US" dirty="0"/>
              <a:t>globally. </a:t>
            </a:r>
          </a:p>
          <a:p>
            <a:pPr lvl="0" algn="just"/>
            <a:r>
              <a:rPr lang="en-US" dirty="0"/>
              <a:t>India has the fifth largest coal reserves in the world. </a:t>
            </a:r>
          </a:p>
          <a:p>
            <a:pPr lvl="0" algn="just"/>
            <a:r>
              <a:rPr lang="en-US" dirty="0"/>
              <a:t>While India accounts for about 286 billion </a:t>
            </a:r>
            <a:r>
              <a:rPr lang="en-US" dirty="0" err="1"/>
              <a:t>tonnes</a:t>
            </a:r>
            <a:r>
              <a:rPr lang="en-US" dirty="0"/>
              <a:t> of coal resources, other countries USA, China, Australia, Indonesia, South Africa and Mozambique also share major share of coal resource. </a:t>
            </a:r>
          </a:p>
          <a:p>
            <a:pPr lvl="0" algn="just"/>
            <a:r>
              <a:rPr lang="en-US" dirty="0"/>
              <a:t>Coal meets approximately30.3% of the global primary energy needs and generates 42% of the world’s electricity</a:t>
            </a:r>
            <a:r>
              <a:rPr lang="en-US" dirty="0" smtClean="0"/>
              <a:t>.</a:t>
            </a:r>
            <a:endParaRPr lang="en-US" dirty="0"/>
          </a:p>
        </p:txBody>
      </p:sp>
    </p:spTree>
    <p:extLst>
      <p:ext uri="{BB962C8B-B14F-4D97-AF65-F5344CB8AC3E}">
        <p14:creationId xmlns:p14="http://schemas.microsoft.com/office/powerpoint/2010/main" xmlns="" val="110518474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7174" y="1484313"/>
            <a:ext cx="7116791" cy="4357687"/>
          </a:xfrm>
        </p:spPr>
        <p:txBody>
          <a:bodyPr>
            <a:normAutofit fontScale="92500"/>
          </a:bodyPr>
          <a:lstStyle/>
          <a:p>
            <a:pPr lvl="0" algn="just"/>
            <a:r>
              <a:rPr lang="en-US" dirty="0" smtClean="0"/>
              <a:t> Of </a:t>
            </a:r>
            <a:r>
              <a:rPr lang="en-US" dirty="0"/>
              <a:t>the total reserves, nearly 88% are on-coking coal reserves, while tertiary coals reserves account for a meagre 0.5 % and the balance is coking coal. </a:t>
            </a:r>
          </a:p>
          <a:p>
            <a:pPr lvl="0"/>
            <a:r>
              <a:rPr lang="en-US" dirty="0"/>
              <a:t>The short-term increase in coal production may negatively impact the long-term growth due to finite nature of the coal resource and depletion  impact on environment. </a:t>
            </a:r>
          </a:p>
          <a:p>
            <a:pPr lvl="0"/>
            <a:r>
              <a:rPr lang="en-US" dirty="0" smtClean="0"/>
              <a:t>Therefore, there </a:t>
            </a:r>
            <a:r>
              <a:rPr lang="en-US" dirty="0"/>
              <a:t>is a need to adopt and practice sustainable mining.</a:t>
            </a:r>
          </a:p>
          <a:p>
            <a:endParaRPr lang="en-US" dirty="0"/>
          </a:p>
        </p:txBody>
      </p:sp>
    </p:spTree>
    <p:extLst>
      <p:ext uri="{BB962C8B-B14F-4D97-AF65-F5344CB8AC3E}">
        <p14:creationId xmlns:p14="http://schemas.microsoft.com/office/powerpoint/2010/main" xmlns="" val="154397965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7174" y="1484313"/>
            <a:ext cx="6759601" cy="4357687"/>
          </a:xfrm>
        </p:spPr>
        <p:txBody>
          <a:bodyPr/>
          <a:lstStyle/>
          <a:p>
            <a:pPr lvl="0"/>
            <a:r>
              <a:rPr lang="en-US" dirty="0"/>
              <a:t>The power generation from various sources indicates that coal is the major source are:</a:t>
            </a:r>
            <a:endParaRPr lang="en-US" sz="2800" dirty="0"/>
          </a:p>
          <a:p>
            <a:pPr lvl="1"/>
            <a:r>
              <a:rPr lang="en-US" dirty="0"/>
              <a:t> (</a:t>
            </a:r>
            <a:r>
              <a:rPr lang="en-US" dirty="0" err="1"/>
              <a:t>i</a:t>
            </a:r>
            <a:r>
              <a:rPr lang="en-US" dirty="0"/>
              <a:t>) Thermal power: 68.19% (Coal: 58%; Gas: 8.9%; Oil: 0.52%); </a:t>
            </a:r>
            <a:endParaRPr lang="en-US" sz="2400" dirty="0"/>
          </a:p>
          <a:p>
            <a:pPr lvl="1"/>
            <a:r>
              <a:rPr lang="en-US" dirty="0"/>
              <a:t>(ii) Hydro Power: 18%; </a:t>
            </a:r>
            <a:endParaRPr lang="en-US" sz="2400" dirty="0"/>
          </a:p>
          <a:p>
            <a:pPr lvl="1"/>
            <a:r>
              <a:rPr lang="en-US" dirty="0"/>
              <a:t>(iii) Nuclear power: 2 %; </a:t>
            </a:r>
            <a:endParaRPr lang="en-US" sz="2400" dirty="0"/>
          </a:p>
          <a:p>
            <a:pPr lvl="1"/>
            <a:r>
              <a:rPr lang="en-US" dirty="0"/>
              <a:t>(iv)  Wind power: 12.32%</a:t>
            </a:r>
            <a:endParaRPr lang="en-US" sz="2400" dirty="0"/>
          </a:p>
          <a:p>
            <a:endParaRPr lang="en-US" dirty="0"/>
          </a:p>
        </p:txBody>
      </p:sp>
    </p:spTree>
    <p:extLst>
      <p:ext uri="{BB962C8B-B14F-4D97-AF65-F5344CB8AC3E}">
        <p14:creationId xmlns:p14="http://schemas.microsoft.com/office/powerpoint/2010/main" xmlns="" val="579446411"/>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FFC979"/>
      </a:hlink>
      <a:folHlink>
        <a:srgbClr val="FF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928F"/>
        </a:accent1>
        <a:accent2>
          <a:srgbClr val="008080"/>
        </a:accent2>
        <a:accent3>
          <a:srgbClr val="AAC0C0"/>
        </a:accent3>
        <a:accent4>
          <a:srgbClr val="DADADA"/>
        </a:accent4>
        <a:accent5>
          <a:srgbClr val="AAC7C6"/>
        </a:accent5>
        <a:accent6>
          <a:srgbClr val="007373"/>
        </a:accent6>
        <a:hlink>
          <a:srgbClr val="00928F"/>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FFC979"/>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287C7A"/>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1222</TotalTime>
  <Words>3034</Words>
  <Application>Microsoft Office PowerPoint</Application>
  <PresentationFormat>On-screen Show (4:3)</PresentationFormat>
  <Paragraphs>367</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Mining impact on Environment</vt:lpstr>
      <vt:lpstr>What is an impact?</vt:lpstr>
      <vt:lpstr>The baseline situation</vt:lpstr>
      <vt:lpstr>Types of impacts &amp; their attributes</vt:lpstr>
      <vt:lpstr>The Preliminary Assessment</vt:lpstr>
      <vt:lpstr>Why EIA ???</vt:lpstr>
      <vt:lpstr>Slide 7</vt:lpstr>
      <vt:lpstr>Slide 8</vt:lpstr>
      <vt:lpstr>Slide 9</vt:lpstr>
      <vt:lpstr>Coal Reserve &amp; Exploration Needs   </vt:lpstr>
      <vt:lpstr>Exploration Needs </vt:lpstr>
      <vt:lpstr>Slide 12</vt:lpstr>
      <vt:lpstr>Quality of Indian Coal</vt:lpstr>
      <vt:lpstr>Mining technology</vt:lpstr>
      <vt:lpstr>Plausible Challenges</vt:lpstr>
      <vt:lpstr>The other plausible challenges </vt:lpstr>
      <vt:lpstr>Mining activities </vt:lpstr>
      <vt:lpstr>  Environmental Damages: i. Open Cast Mining  </vt:lpstr>
      <vt:lpstr>Underground Mining </vt:lpstr>
      <vt:lpstr>Slide 20</vt:lpstr>
      <vt:lpstr>Slide 21</vt:lpstr>
      <vt:lpstr>Slide 22</vt:lpstr>
      <vt:lpstr> Water Pollution </vt:lpstr>
      <vt:lpstr>Acid mine drainage </vt:lpstr>
      <vt:lpstr>Methane (CH4) </vt:lpstr>
      <vt:lpstr>Wildlife</vt:lpstr>
      <vt:lpstr>Public Utilities </vt:lpstr>
      <vt:lpstr>Site Specific Features </vt:lpstr>
      <vt:lpstr>Environmentally friendly mining  </vt:lpstr>
      <vt:lpstr>Improving Efficiencies </vt:lpstr>
      <vt:lpstr>Coal Mining and Environmental Impact</vt:lpstr>
      <vt:lpstr>Slide 32</vt:lpstr>
      <vt:lpstr>Slide 33</vt:lpstr>
      <vt:lpstr>Slide 34</vt:lpstr>
      <vt:lpstr>Objectives of sampling</vt:lpstr>
      <vt:lpstr>Mitigation Measures</vt:lpstr>
      <vt:lpstr>Mitigation measures</vt:lpstr>
      <vt:lpstr>Slide 38</vt:lpstr>
      <vt:lpstr>Sustainable mining vis-à-vis environmental protection:</vt:lpstr>
      <vt:lpstr>Slide 40</vt:lpstr>
      <vt:lpstr>Slide 41</vt:lpstr>
      <vt:lpstr>Slide 42</vt:lpstr>
      <vt:lpstr>Slide 43</vt:lpstr>
      <vt:lpstr>Role of MoEFCC</vt:lpstr>
      <vt:lpstr>Slide 45</vt:lpstr>
      <vt:lpstr>Slide 46</vt:lpstr>
      <vt:lpstr>EIA Benefits/Flipsides</vt:lpstr>
      <vt:lpstr>Slide 48</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Orange</dc:title>
  <dc:creator>Presentation Magazine</dc:creator>
  <cp:lastModifiedBy>ADMIN</cp:lastModifiedBy>
  <cp:revision>62</cp:revision>
  <dcterms:created xsi:type="dcterms:W3CDTF">2005-03-15T10:04:38Z</dcterms:created>
  <dcterms:modified xsi:type="dcterms:W3CDTF">2016-09-02T09:36:59Z</dcterms:modified>
</cp:coreProperties>
</file>